
<file path=[Content_Types].xml><?xml version="1.0" encoding="utf-8"?>
<Types xmlns="http://schemas.openxmlformats.org/package/2006/content-types">
  <Default Extension="png" ContentType="image/png"/>
  <Default Extension="mov" ContentType="video/unknown"/>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4" r:id="rId18"/>
    <p:sldId id="272" r:id="rId19"/>
    <p:sldId id="273" r:id="rId20"/>
    <p:sldId id="275" r:id="rId2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64463" autoAdjust="0"/>
  </p:normalViewPr>
  <p:slideViewPr>
    <p:cSldViewPr snapToGrid="0" snapToObjects="1">
      <p:cViewPr varScale="1">
        <p:scale>
          <a:sx n="102" d="100"/>
          <a:sy n="102" d="100"/>
        </p:scale>
        <p:origin x="-3708" y="-102"/>
      </p:cViewPr>
      <p:guideLst>
        <p:guide orient="horz" pos="2160"/>
        <p:guide pos="2880"/>
      </p:guideLst>
    </p:cSldViewPr>
  </p:slideViewPr>
  <p:outlineViewPr>
    <p:cViewPr>
      <p:scale>
        <a:sx n="33" d="100"/>
        <a:sy n="33" d="100"/>
      </p:scale>
      <p:origin x="0" y="432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219697846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dirty="0">
                <a:solidFill>
                  <a:srgbClr val="FF0000"/>
                </a:solidFill>
              </a:rPr>
              <a:t>*all pictures are royalty free on this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00000"/>
              </a:lnSpc>
              <a:buNone/>
            </a:pPr>
            <a:r>
              <a:rPr lang="en" sz="1800">
                <a:latin typeface="Times New Roman"/>
                <a:ea typeface="Times New Roman"/>
                <a:cs typeface="Times New Roman"/>
                <a:sym typeface="Times New Roman"/>
              </a:rPr>
              <a:t>In a sensor, there is more than just what you see. resolutions are often utilized for image interpretation. the 4 types are spatial, spectral, temporal &amp; radiometric.</a:t>
            </a:r>
          </a:p>
          <a:p>
            <a:pPr lvl="0" rtl="0">
              <a:lnSpc>
                <a:spcPct val="100000"/>
              </a:lnSpc>
              <a:buNone/>
            </a:pPr>
            <a:r>
              <a:rPr lang="en" sz="1800">
                <a:latin typeface="Times New Roman"/>
                <a:ea typeface="Times New Roman"/>
                <a:cs typeface="Times New Roman"/>
                <a:sym typeface="Times New Roman"/>
              </a:rPr>
              <a:t>-------</a:t>
            </a:r>
          </a:p>
          <a:p>
            <a:pPr lvl="0" rtl="0">
              <a:lnSpc>
                <a:spcPct val="100000"/>
              </a:lnSpc>
              <a:buNone/>
            </a:pPr>
            <a:r>
              <a:rPr lang="en" sz="900" b="1">
                <a:latin typeface="Times New Roman"/>
                <a:ea typeface="Times New Roman"/>
                <a:cs typeface="Times New Roman"/>
                <a:sym typeface="Times New Roman"/>
              </a:rPr>
              <a:t>1</a:t>
            </a:r>
            <a:r>
              <a:rPr lang="en" sz="900">
                <a:latin typeface="Times New Roman"/>
                <a:ea typeface="Times New Roman"/>
                <a:cs typeface="Times New Roman"/>
                <a:sym typeface="Times New Roman"/>
              </a:rPr>
              <a:t>. The size of a pixel that is recorded in a raster image</a:t>
            </a:r>
          </a:p>
          <a:p>
            <a:pPr lvl="0" rtl="0">
              <a:lnSpc>
                <a:spcPct val="100000"/>
              </a:lnSpc>
              <a:buNone/>
            </a:pPr>
            <a:r>
              <a:rPr lang="en" sz="900" b="1">
                <a:latin typeface="Times New Roman"/>
                <a:ea typeface="Times New Roman"/>
                <a:cs typeface="Times New Roman"/>
                <a:sym typeface="Times New Roman"/>
              </a:rPr>
              <a:t>2</a:t>
            </a:r>
            <a:r>
              <a:rPr lang="en" sz="900">
                <a:latin typeface="Times New Roman"/>
                <a:ea typeface="Times New Roman"/>
                <a:cs typeface="Times New Roman"/>
                <a:sym typeface="Times New Roman"/>
              </a:rPr>
              <a:t>.The wavelength width of the different frequency bands recorded – usually, this is related to the number of frequency bands recorded by the platform. </a:t>
            </a:r>
          </a:p>
          <a:p>
            <a:pPr lvl="0" rtl="0">
              <a:lnSpc>
                <a:spcPct val="100000"/>
              </a:lnSpc>
              <a:buNone/>
            </a:pPr>
            <a:r>
              <a:rPr lang="en" sz="900" b="1">
                <a:latin typeface="Times New Roman"/>
                <a:ea typeface="Times New Roman"/>
                <a:cs typeface="Times New Roman"/>
                <a:sym typeface="Times New Roman"/>
              </a:rPr>
              <a:t>3.</a:t>
            </a:r>
            <a:r>
              <a:rPr lang="en" sz="900">
                <a:latin typeface="Times New Roman"/>
                <a:ea typeface="Times New Roman"/>
                <a:cs typeface="Times New Roman"/>
                <a:sym typeface="Times New Roman"/>
              </a:rPr>
              <a:t> The frequency of flyovers by the satellite or plane, and is only relevant in time-series studies or those requiring an averaged or mosaic image as in deforestation monitoring</a:t>
            </a:r>
          </a:p>
          <a:p>
            <a:pPr lvl="0" rtl="0">
              <a:lnSpc>
                <a:spcPct val="100000"/>
              </a:lnSpc>
              <a:buNone/>
            </a:pPr>
            <a:r>
              <a:rPr lang="en" sz="900" b="1">
                <a:latin typeface="Times New Roman"/>
                <a:ea typeface="Times New Roman"/>
                <a:cs typeface="Times New Roman"/>
                <a:sym typeface="Times New Roman"/>
              </a:rPr>
              <a:t>4</a:t>
            </a:r>
            <a:r>
              <a:rPr lang="en" sz="900">
                <a:latin typeface="Times New Roman"/>
                <a:ea typeface="Times New Roman"/>
                <a:cs typeface="Times New Roman"/>
                <a:sym typeface="Times New Roman"/>
              </a:rPr>
              <a:t>. The number of different intensities of radiation the sensor is able to distinguish. </a:t>
            </a:r>
          </a:p>
          <a:p>
            <a:pPr lvl="0" rtl="0">
              <a:lnSpc>
                <a:spcPct val="100000"/>
              </a:lnSpc>
              <a:buNone/>
            </a:pPr>
            <a:r>
              <a:rPr lang="en" sz="180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800" dirty="0" smtClean="0">
                <a:latin typeface="Times New Roman"/>
                <a:ea typeface="Times New Roman"/>
                <a:cs typeface="Times New Roman"/>
                <a:sym typeface="Times New Roman"/>
              </a:rPr>
              <a:t>This</a:t>
            </a:r>
            <a:r>
              <a:rPr lang="en-US" sz="1800" baseline="0" dirty="0" smtClean="0">
                <a:latin typeface="Times New Roman"/>
                <a:ea typeface="Times New Roman"/>
                <a:cs typeface="Times New Roman"/>
                <a:sym typeface="Times New Roman"/>
              </a:rPr>
              <a:t> means that as the visual gets closer various pixels are made up to distinguish a image.</a:t>
            </a:r>
            <a:endParaRPr lang="en" sz="1800" dirty="0">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US" sz="1100" kern="1200" dirty="0" smtClean="0">
                <a:solidFill>
                  <a:schemeClr val="tx1"/>
                </a:solidFill>
                <a:latin typeface="+mn-lt"/>
                <a:ea typeface="+mn-ea"/>
                <a:cs typeface="+mn-cs"/>
              </a:rPr>
              <a:t>.</a:t>
            </a:r>
            <a:r>
              <a:rPr lang="en" sz="1800" dirty="0" smtClean="0">
                <a:latin typeface="Times New Roman"/>
                <a:ea typeface="Times New Roman"/>
                <a:cs typeface="Times New Roman"/>
                <a:sym typeface="Times New Roman"/>
              </a:rPr>
              <a:t>By looking  you can see the different sensitivities in comparing water, green grass, dry grass, and soil.</a:t>
            </a:r>
            <a:r>
              <a:rPr lang="en-US" sz="1100" kern="1200" dirty="0" smtClean="0">
                <a:solidFill>
                  <a:schemeClr val="tx1"/>
                </a:solidFill>
                <a:latin typeface="+mn-lt"/>
                <a:ea typeface="+mn-ea"/>
                <a:cs typeface="+mn-cs"/>
              </a:rPr>
              <a:t>a </a:t>
            </a:r>
            <a:endParaRPr lang="en" sz="1800" dirty="0">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sz="1800" dirty="0">
                <a:latin typeface="Times New Roman"/>
                <a:ea typeface="Times New Roman"/>
                <a:cs typeface="Times New Roman"/>
                <a:sym typeface="Times New Roman"/>
              </a:rPr>
              <a:t>Temporal measures how often and revisited data is obtained from the same area. As you can see we are gaining the same view but from </a:t>
            </a:r>
            <a:r>
              <a:rPr lang="en" sz="1800" dirty="0" smtClean="0">
                <a:latin typeface="Times New Roman"/>
                <a:ea typeface="Times New Roman"/>
                <a:cs typeface="Times New Roman"/>
                <a:sym typeface="Times New Roman"/>
              </a:rPr>
              <a:t>a different </a:t>
            </a:r>
            <a:r>
              <a:rPr lang="en" sz="1800" dirty="0">
                <a:latin typeface="Times New Roman"/>
                <a:ea typeface="Times New Roman"/>
                <a:cs typeface="Times New Roman"/>
                <a:sym typeface="Times New Roman"/>
              </a:rPr>
              <a:t>time.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US" sz="1800" dirty="0" smtClean="0">
                <a:latin typeface="Times New Roman"/>
                <a:ea typeface="Times New Roman"/>
                <a:cs typeface="Times New Roman"/>
                <a:sym typeface="Times New Roman"/>
              </a:rPr>
              <a:t>In this</a:t>
            </a:r>
            <a:r>
              <a:rPr lang="en-US" sz="1800" baseline="0" dirty="0" smtClean="0">
                <a:latin typeface="Times New Roman"/>
                <a:ea typeface="Times New Roman"/>
                <a:cs typeface="Times New Roman"/>
                <a:sym typeface="Times New Roman"/>
              </a:rPr>
              <a:t> example we have 4 images of different intensities the sensor is able to distinguish.</a:t>
            </a:r>
            <a:endParaRPr lang="en" sz="1800" dirty="0">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sz="1800" dirty="0">
                <a:latin typeface="Times New Roman"/>
                <a:ea typeface="Times New Roman"/>
                <a:cs typeface="Times New Roman"/>
                <a:sym typeface="Times New Roman"/>
              </a:rPr>
              <a:t>Platforms are any object that holds a sensor. In this example we see several platforms with sensors already on them and their order of </a:t>
            </a:r>
            <a:r>
              <a:rPr lang="en-US" sz="1800" dirty="0" smtClean="0">
                <a:latin typeface="Times New Roman"/>
                <a:ea typeface="Times New Roman"/>
                <a:cs typeface="Times New Roman"/>
                <a:sym typeface="Times New Roman"/>
              </a:rPr>
              <a:t>intensity</a:t>
            </a:r>
            <a:endParaRPr lang="en" sz="1800" dirty="0">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sz="1800" dirty="0">
                <a:latin typeface="Times New Roman"/>
                <a:ea typeface="Times New Roman"/>
                <a:cs typeface="Times New Roman"/>
                <a:sym typeface="Times New Roman"/>
              </a:rPr>
              <a:t>Finally, we have Remote </a:t>
            </a:r>
            <a:r>
              <a:rPr lang="en-US" sz="1800" dirty="0" smtClean="0">
                <a:latin typeface="Times New Roman"/>
                <a:ea typeface="Times New Roman"/>
                <a:cs typeface="Times New Roman"/>
                <a:sym typeface="Times New Roman"/>
              </a:rPr>
              <a:t>research areas.</a:t>
            </a:r>
            <a:r>
              <a:rPr lang="en-US" sz="1800" baseline="0" dirty="0" smtClean="0">
                <a:latin typeface="Times New Roman"/>
                <a:ea typeface="Times New Roman"/>
                <a:cs typeface="Times New Roman"/>
                <a:sym typeface="Times New Roman"/>
              </a:rPr>
              <a:t> These </a:t>
            </a:r>
            <a:r>
              <a:rPr lang="en" sz="1800" dirty="0" smtClean="0">
                <a:latin typeface="Times New Roman"/>
                <a:ea typeface="Times New Roman"/>
                <a:cs typeface="Times New Roman"/>
                <a:sym typeface="Times New Roman"/>
              </a:rPr>
              <a:t>distinct </a:t>
            </a:r>
            <a:r>
              <a:rPr lang="en" sz="1800" dirty="0">
                <a:latin typeface="Times New Roman"/>
                <a:ea typeface="Times New Roman"/>
                <a:cs typeface="Times New Roman"/>
                <a:sym typeface="Times New Roman"/>
              </a:rPr>
              <a:t>features make up many uses for remote sensing.</a:t>
            </a:r>
          </a:p>
          <a:p>
            <a:endParaRPr lang="en" sz="1800" dirty="0">
              <a:latin typeface="Times New Roman"/>
              <a:ea typeface="Times New Roman"/>
              <a:cs typeface="Times New Roman"/>
              <a:sym typeface="Times New Roman"/>
            </a:endParaRPr>
          </a:p>
          <a:p>
            <a:pPr lvl="0" rtl="0">
              <a:buNone/>
            </a:pPr>
            <a:r>
              <a:rPr lang="en" sz="1800" dirty="0" smtClean="0">
                <a:latin typeface="Times New Roman"/>
                <a:ea typeface="Times New Roman"/>
                <a:cs typeface="Times New Roman"/>
                <a:sym typeface="Times New Roman"/>
              </a:rPr>
              <a:t>Classification</a:t>
            </a:r>
            <a:r>
              <a:rPr lang="en-US" sz="1800" baseline="0" dirty="0" smtClean="0">
                <a:latin typeface="Times New Roman"/>
                <a:ea typeface="Times New Roman"/>
                <a:cs typeface="Times New Roman"/>
                <a:sym typeface="Times New Roman"/>
              </a:rPr>
              <a:t> is</a:t>
            </a:r>
            <a:r>
              <a:rPr lang="en" sz="1800" dirty="0" smtClean="0">
                <a:latin typeface="Times New Roman"/>
                <a:ea typeface="Times New Roman"/>
                <a:cs typeface="Times New Roman"/>
                <a:sym typeface="Times New Roman"/>
              </a:rPr>
              <a:t> </a:t>
            </a:r>
            <a:r>
              <a:rPr lang="en" sz="1800" dirty="0">
                <a:latin typeface="Times New Roman"/>
                <a:ea typeface="Times New Roman"/>
                <a:cs typeface="Times New Roman"/>
                <a:sym typeface="Times New Roman"/>
              </a:rPr>
              <a:t>figuring out what each pixel represents in a photo as a whole. In the example we see a land area, but when zoomed in we see it is a collection of places and things.</a:t>
            </a:r>
          </a:p>
          <a:p>
            <a:pPr lvl="0" rtl="0">
              <a:buNone/>
            </a:pPr>
            <a:r>
              <a:rPr lang="en" sz="1800" dirty="0">
                <a:latin typeface="Times New Roman"/>
                <a:ea typeface="Times New Roman"/>
                <a:cs typeface="Times New Roman"/>
                <a:sym typeface="Times New Roman"/>
              </a:rPr>
              <a:t>(Categorizes pixels in digital images of land cover classes to produce maps of land cover present.)</a:t>
            </a:r>
          </a:p>
          <a:p>
            <a:endParaRPr lang="en" sz="1800" dirty="0">
              <a:latin typeface="Times New Roman"/>
              <a:ea typeface="Times New Roman"/>
              <a:cs typeface="Times New Roman"/>
              <a:sym typeface="Times New Roman"/>
            </a:endParaRPr>
          </a:p>
          <a:p>
            <a:endParaRPr lang="en" sz="1800" dirty="0">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rtl="0">
              <a:buNone/>
            </a:pPr>
            <a:r>
              <a:rPr lang="en" sz="1100" dirty="0" smtClean="0">
                <a:latin typeface="Times New Roman"/>
                <a:ea typeface="Times New Roman"/>
                <a:cs typeface="Times New Roman"/>
                <a:sym typeface="Times New Roman"/>
              </a:rPr>
              <a:t>change detection shows the changes over a period of time. In this example we see the changes within urban sprawl over several years</a:t>
            </a:r>
          </a:p>
          <a:p>
            <a:pPr lvl="0" rtl="0">
              <a:buNone/>
            </a:pPr>
            <a:r>
              <a:rPr lang="en-US" sz="1100" dirty="0" smtClean="0">
                <a:latin typeface="Times New Roman"/>
                <a:ea typeface="Times New Roman"/>
                <a:cs typeface="Times New Roman"/>
                <a:sym typeface="Times New Roman"/>
              </a:rPr>
              <a:t>There are several ways</a:t>
            </a:r>
            <a:r>
              <a:rPr lang="en-US" sz="1100" baseline="0" dirty="0" smtClean="0">
                <a:latin typeface="Times New Roman"/>
                <a:ea typeface="Times New Roman"/>
                <a:cs typeface="Times New Roman"/>
                <a:sym typeface="Times New Roman"/>
              </a:rPr>
              <a:t> to show change detection </a:t>
            </a:r>
            <a:r>
              <a:rPr lang="en" sz="1100" dirty="0" smtClean="0">
                <a:latin typeface="Times New Roman"/>
                <a:ea typeface="Times New Roman"/>
                <a:cs typeface="Times New Roman"/>
                <a:sym typeface="Times New Roman"/>
              </a:rPr>
              <a:t>Whether it be "abrupt vs subtle" "human vs natural" or "real vs detected")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smtClean="0">
              <a:latin typeface="Times New Roman"/>
              <a:ea typeface="Times New Roman"/>
              <a:cs typeface="Times New Roman"/>
              <a:sym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 sz="1100" dirty="0" smtClean="0">
                <a:latin typeface="Times New Roman"/>
                <a:ea typeface="Times New Roman"/>
                <a:cs typeface="Times New Roman"/>
                <a:sym typeface="Times New Roman"/>
              </a:rPr>
              <a:t>(Detect change of landscape over time.</a:t>
            </a:r>
            <a:r>
              <a:rPr lang="en-US" sz="1100" dirty="0" smtClean="0">
                <a:latin typeface="Times New Roman"/>
                <a:ea typeface="Times New Roman"/>
                <a:cs typeface="Times New Roman"/>
                <a:sym typeface="Times New Roman"/>
              </a:rPr>
              <a:t>) </a:t>
            </a:r>
          </a:p>
          <a:p>
            <a:endParaRPr lang="en-US" dirty="0"/>
          </a:p>
        </p:txBody>
      </p:sp>
    </p:spTree>
    <p:extLst>
      <p:ext uri="{BB962C8B-B14F-4D97-AF65-F5344CB8AC3E}">
        <p14:creationId xmlns:p14="http://schemas.microsoft.com/office/powerpoint/2010/main" val="2920125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lang="en" sz="1800" dirty="0">
              <a:latin typeface="Times New Roman"/>
              <a:ea typeface="Times New Roman"/>
              <a:cs typeface="Times New Roman"/>
              <a:sym typeface="Times New Roman"/>
            </a:endParaRPr>
          </a:p>
          <a:p>
            <a:pPr lvl="0" rtl="0">
              <a:buNone/>
            </a:pPr>
            <a:r>
              <a:rPr lang="en" sz="1800" dirty="0">
                <a:latin typeface="Times New Roman"/>
                <a:ea typeface="Times New Roman"/>
                <a:cs typeface="Times New Roman"/>
                <a:sym typeface="Times New Roman"/>
              </a:rPr>
              <a:t>and lastly, </a:t>
            </a:r>
          </a:p>
          <a:p>
            <a:pPr lvl="0" rtl="0">
              <a:buClr>
                <a:srgbClr val="000000"/>
              </a:buClr>
              <a:buSzPct val="61111"/>
              <a:buFont typeface="Arial"/>
              <a:buNone/>
            </a:pPr>
            <a:r>
              <a:rPr lang="en" sz="1800" dirty="0">
                <a:latin typeface="Times New Roman"/>
                <a:ea typeface="Times New Roman"/>
                <a:cs typeface="Times New Roman"/>
                <a:sym typeface="Times New Roman"/>
              </a:rPr>
              <a:t>Target detection: This is a specific thing you're looking </a:t>
            </a:r>
            <a:r>
              <a:rPr lang="en" sz="1800" dirty="0" smtClean="0">
                <a:latin typeface="Times New Roman"/>
                <a:ea typeface="Times New Roman"/>
                <a:cs typeface="Times New Roman"/>
                <a:sym typeface="Times New Roman"/>
              </a:rPr>
              <a:t>for</a:t>
            </a:r>
            <a:r>
              <a:rPr lang="en-US" sz="1800" baseline="0" dirty="0" smtClean="0">
                <a:latin typeface="Times New Roman"/>
                <a:ea typeface="Times New Roman"/>
                <a:cs typeface="Times New Roman"/>
                <a:sym typeface="Times New Roman"/>
              </a:rPr>
              <a:t> and </a:t>
            </a:r>
            <a:r>
              <a:rPr lang="en" sz="1800" dirty="0" smtClean="0">
                <a:latin typeface="Times New Roman"/>
                <a:ea typeface="Times New Roman"/>
                <a:cs typeface="Times New Roman"/>
                <a:sym typeface="Times New Roman"/>
              </a:rPr>
              <a:t>is </a:t>
            </a:r>
            <a:r>
              <a:rPr lang="en" sz="1800" dirty="0">
                <a:latin typeface="Times New Roman"/>
                <a:ea typeface="Times New Roman"/>
                <a:cs typeface="Times New Roman"/>
                <a:sym typeface="Times New Roman"/>
              </a:rPr>
              <a:t>used to map feature </a:t>
            </a:r>
            <a:r>
              <a:rPr lang="en" sz="1800" dirty="0" smtClean="0">
                <a:latin typeface="Times New Roman"/>
                <a:ea typeface="Times New Roman"/>
                <a:cs typeface="Times New Roman"/>
                <a:sym typeface="Times New Roman"/>
              </a:rPr>
              <a:t>locations</a:t>
            </a:r>
            <a:r>
              <a:rPr lang="en-US" sz="1800" dirty="0" smtClean="0">
                <a:latin typeface="Times New Roman"/>
                <a:ea typeface="Times New Roman"/>
                <a:cs typeface="Times New Roman"/>
                <a:sym typeface="Times New Roman"/>
              </a:rPr>
              <a:t> with a particular </a:t>
            </a:r>
            <a:r>
              <a:rPr lang="en" sz="1800" dirty="0" smtClean="0">
                <a:latin typeface="Times New Roman"/>
                <a:ea typeface="Times New Roman"/>
                <a:cs typeface="Times New Roman"/>
                <a:sym typeface="Times New Roman"/>
              </a:rPr>
              <a:t> spectral or spatial signature</a:t>
            </a:r>
            <a:endParaRPr lang="en" sz="1800" dirty="0">
              <a:latin typeface="Times New Roman"/>
              <a:ea typeface="Times New Roman"/>
              <a:cs typeface="Times New Roman"/>
              <a:sym typeface="Times New Roman"/>
            </a:endParaRPr>
          </a:p>
          <a:p>
            <a:pPr lvl="0" rtl="0">
              <a:buClr>
                <a:srgbClr val="000000"/>
              </a:buClr>
              <a:buSzPct val="61111"/>
              <a:buFont typeface="Arial"/>
              <a:buNone/>
            </a:pPr>
            <a:r>
              <a:rPr lang="en" sz="1800" dirty="0">
                <a:latin typeface="Times New Roman"/>
                <a:ea typeface="Times New Roman"/>
                <a:cs typeface="Times New Roman"/>
                <a:sym typeface="Times New Roman"/>
              </a:rPr>
              <a:t> (Used to map target or feature locations with a particular spectral or spatial signature.)</a:t>
            </a:r>
          </a:p>
          <a:p>
            <a:endParaRPr lang="en" sz="1800" dirty="0">
              <a:latin typeface="Times New Roman"/>
              <a:ea typeface="Times New Roman"/>
              <a:cs typeface="Times New Roman"/>
              <a:sym typeface="Times New Roman"/>
            </a:endParaRPr>
          </a:p>
          <a:p>
            <a:pPr lvl="0" rtl="0">
              <a:buNone/>
            </a:pPr>
            <a:r>
              <a:rPr lang="en" sz="1000" dirty="0">
                <a:latin typeface="Times New Roman"/>
                <a:ea typeface="Times New Roman"/>
                <a:cs typeface="Times New Roman"/>
                <a:sym typeface="Times New Roman"/>
              </a:rPr>
              <a:t>Spectral Unmixing: </a:t>
            </a:r>
          </a:p>
          <a:p>
            <a:pPr lvl="0" rtl="0">
              <a:buNone/>
            </a:pPr>
            <a:r>
              <a:rPr lang="en" sz="1000" dirty="0">
                <a:latin typeface="Times New Roman"/>
                <a:ea typeface="Times New Roman"/>
                <a:cs typeface="Times New Roman"/>
                <a:sym typeface="Times New Roman"/>
              </a:rPr>
              <a:t>(Provides information to monitor different natural resources. ie agriculture, forest, geological)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sz="1800">
                <a:latin typeface="Times New Roman"/>
                <a:ea typeface="Times New Roman"/>
                <a:cs typeface="Times New Roman"/>
                <a:sym typeface="Times New Roman"/>
              </a:rPr>
              <a:t>These are my resources and that is a basic understanding of remote sensing. you can now take the assessment to this powerpoint.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sz="1800" dirty="0">
                <a:latin typeface="Times New Roman"/>
                <a:ea typeface="Times New Roman"/>
                <a:cs typeface="Times New Roman"/>
                <a:sym typeface="Times New Roman"/>
              </a:rPr>
              <a:t>
In 2005 a tropical storm turned into a category 5 hurricane known as hurricane katrina. The images you see are pictures of New Orleans from a satellite and </a:t>
            </a:r>
            <a:r>
              <a:rPr lang="en" sz="1800" dirty="0" smtClean="0">
                <a:latin typeface="Times New Roman"/>
                <a:ea typeface="Times New Roman"/>
                <a:cs typeface="Times New Roman"/>
                <a:sym typeface="Times New Roman"/>
              </a:rPr>
              <a:t>aircraft.</a:t>
            </a:r>
            <a:r>
              <a:rPr lang="en-US" sz="1800" dirty="0" smtClean="0">
                <a:latin typeface="Times New Roman"/>
                <a:ea typeface="Times New Roman"/>
                <a:cs typeface="Times New Roman"/>
                <a:sym typeface="Times New Roman"/>
              </a:rPr>
              <a:t> </a:t>
            </a:r>
            <a:r>
              <a:rPr lang="en" sz="1800" dirty="0" smtClean="0">
                <a:latin typeface="Times New Roman"/>
                <a:ea typeface="Times New Roman"/>
                <a:cs typeface="Times New Roman"/>
                <a:sym typeface="Times New Roman"/>
              </a:rPr>
              <a:t> </a:t>
            </a:r>
            <a:r>
              <a:rPr lang="en" sz="1800" dirty="0">
                <a:latin typeface="Times New Roman"/>
                <a:ea typeface="Times New Roman"/>
                <a:cs typeface="Times New Roman"/>
                <a:sym typeface="Times New Roman"/>
              </a:rPr>
              <a:t>This natural disaster killing about 1400 people is an event no one will forget. With the use of remote sensing technology and sensors,we can detect and prevent future events to come. </a:t>
            </a:r>
          </a:p>
          <a:p>
            <a:endParaRPr lang="en" sz="1800" dirty="0">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887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sz="1800">
                <a:latin typeface="Times New Roman"/>
                <a:ea typeface="Times New Roman"/>
                <a:cs typeface="Times New Roman"/>
                <a:sym typeface="Times New Roman"/>
              </a:rPr>
              <a:t>So now that you've seen an example, what exactly is remote sensing?</a:t>
            </a:r>
          </a:p>
          <a:p>
            <a:pPr lvl="0" rtl="0">
              <a:buNone/>
            </a:pPr>
            <a:r>
              <a:rPr lang="en" sz="1800">
                <a:latin typeface="Times New Roman"/>
                <a:ea typeface="Times New Roman"/>
                <a:cs typeface="Times New Roman"/>
                <a:sym typeface="Times New Roman"/>
              </a:rPr>
              <a:t>It's when you obtain information from an electromagnetic radiation signature without actually being there.</a:t>
            </a:r>
          </a:p>
          <a:p>
            <a:pPr lvl="0" rtl="0">
              <a:buNone/>
            </a:pPr>
            <a:r>
              <a:rPr lang="en">
                <a:solidFill>
                  <a:srgbClr val="FF0000"/>
                </a:solidFill>
              </a:rPr>
              <a:t>*all pictures are royalty free on this slide*</a:t>
            </a:r>
          </a:p>
          <a:p>
            <a:endParaRPr lang="en">
              <a:solidFill>
                <a:srgbClr val="FF0000"/>
              </a:solidFill>
            </a:endParaRPr>
          </a:p>
          <a:p>
            <a:endParaRPr lang="en">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Clr>
                <a:srgbClr val="000000"/>
              </a:buClr>
              <a:buSzPct val="78571"/>
              <a:buFont typeface="Arial"/>
              <a:buNone/>
            </a:pPr>
            <a:r>
              <a:rPr lang="en" sz="1400" b="1" dirty="0" smtClean="0">
                <a:latin typeface="Times New Roman"/>
                <a:ea typeface="Times New Roman"/>
                <a:cs typeface="Times New Roman"/>
                <a:sym typeface="Times New Roman"/>
              </a:rPr>
              <a:t>electromagnetic radiation</a:t>
            </a:r>
            <a:r>
              <a:rPr lang="en-US" sz="1400" b="1" baseline="0" dirty="0" smtClean="0">
                <a:latin typeface="Times New Roman"/>
                <a:ea typeface="Times New Roman"/>
                <a:cs typeface="Times New Roman"/>
                <a:sym typeface="Times New Roman"/>
              </a:rPr>
              <a:t> </a:t>
            </a:r>
            <a:r>
              <a:rPr lang="en" sz="1400" dirty="0" smtClean="0">
                <a:latin typeface="Times New Roman"/>
                <a:ea typeface="Times New Roman"/>
                <a:cs typeface="Times New Roman"/>
                <a:sym typeface="Times New Roman"/>
              </a:rPr>
              <a:t>ranges </a:t>
            </a:r>
            <a:r>
              <a:rPr lang="en" sz="1400" dirty="0">
                <a:latin typeface="Times New Roman"/>
                <a:ea typeface="Times New Roman"/>
                <a:cs typeface="Times New Roman"/>
                <a:sym typeface="Times New Roman"/>
              </a:rPr>
              <a:t>7 possible frequencies on the electromagnetic spectrum.</a:t>
            </a:r>
          </a:p>
          <a:p>
            <a:endParaRPr lang="en" sz="1400" dirty="0">
              <a:latin typeface="Times New Roman"/>
              <a:ea typeface="Times New Roman"/>
              <a:cs typeface="Times New Roman"/>
              <a:sym typeface="Times New Roman"/>
            </a:endParaRPr>
          </a:p>
          <a:p>
            <a:pPr lvl="0" rtl="0">
              <a:buClr>
                <a:srgbClr val="000000"/>
              </a:buClr>
              <a:buSzPct val="78571"/>
              <a:buFont typeface="Arial"/>
              <a:buNone/>
            </a:pPr>
            <a:r>
              <a:rPr lang="en" sz="1400" dirty="0">
                <a:latin typeface="Times New Roman"/>
                <a:ea typeface="Times New Roman"/>
                <a:cs typeface="Times New Roman"/>
                <a:sym typeface="Times New Roman"/>
              </a:rPr>
              <a:t>The first being gamma ray which has faster &amp; shorter wavelengths, to radio waves which are large but have a lower frequency.</a:t>
            </a:r>
          </a:p>
          <a:p>
            <a:endParaRPr lang="en" sz="1400" dirty="0">
              <a:latin typeface="Times New Roman"/>
              <a:ea typeface="Times New Roman"/>
              <a:cs typeface="Times New Roman"/>
              <a:sym typeface="Times New Roman"/>
            </a:endParaRPr>
          </a:p>
          <a:p>
            <a:pPr lvl="0" rtl="0">
              <a:buClr>
                <a:srgbClr val="000000"/>
              </a:buClr>
              <a:buSzPct val="78571"/>
              <a:buFont typeface="Arial"/>
              <a:buNone/>
            </a:pPr>
            <a:r>
              <a:rPr lang="en" sz="1400" b="1" dirty="0">
                <a:latin typeface="Times New Roman"/>
                <a:ea typeface="Times New Roman"/>
                <a:cs typeface="Times New Roman"/>
                <a:sym typeface="Times New Roman"/>
              </a:rPr>
              <a:t>Gamma Rays </a:t>
            </a:r>
            <a:r>
              <a:rPr lang="en" sz="1400" dirty="0">
                <a:latin typeface="Times New Roman"/>
                <a:ea typeface="Times New Roman"/>
                <a:cs typeface="Times New Roman"/>
                <a:sym typeface="Times New Roman"/>
              </a:rPr>
              <a:t>have greater energy and are produced by violent events like supernova explosions. </a:t>
            </a:r>
          </a:p>
          <a:p>
            <a:endParaRPr lang="en" sz="1400" dirty="0">
              <a:latin typeface="Times New Roman"/>
              <a:ea typeface="Times New Roman"/>
              <a:cs typeface="Times New Roman"/>
              <a:sym typeface="Times New Roman"/>
            </a:endParaRPr>
          </a:p>
          <a:p>
            <a:pPr lvl="0" rtl="0">
              <a:buClr>
                <a:srgbClr val="000000"/>
              </a:buClr>
              <a:buSzPct val="78571"/>
              <a:buFont typeface="Arial"/>
              <a:buNone/>
            </a:pPr>
            <a:r>
              <a:rPr lang="en" sz="1400" b="1" dirty="0">
                <a:latin typeface="Times New Roman"/>
                <a:ea typeface="Times New Roman"/>
                <a:cs typeface="Times New Roman"/>
                <a:sym typeface="Times New Roman"/>
              </a:rPr>
              <a:t>X-rays </a:t>
            </a:r>
            <a:r>
              <a:rPr lang="en" sz="1400" dirty="0">
                <a:latin typeface="Times New Roman"/>
                <a:ea typeface="Times New Roman"/>
                <a:cs typeface="Times New Roman"/>
                <a:sym typeface="Times New Roman"/>
              </a:rPr>
              <a:t>Can be hot gases in the universe but are mainly used in hospitals.</a:t>
            </a:r>
          </a:p>
          <a:p>
            <a:endParaRPr lang="en" sz="1400" dirty="0">
              <a:latin typeface="Times New Roman"/>
              <a:ea typeface="Times New Roman"/>
              <a:cs typeface="Times New Roman"/>
              <a:sym typeface="Times New Roman"/>
            </a:endParaRPr>
          </a:p>
          <a:p>
            <a:pPr lvl="0" rtl="0">
              <a:buClr>
                <a:srgbClr val="000000"/>
              </a:buClr>
              <a:buSzPct val="78571"/>
              <a:buFont typeface="Arial"/>
              <a:buNone/>
            </a:pPr>
            <a:r>
              <a:rPr lang="en" sz="1400" b="1" dirty="0">
                <a:latin typeface="Times New Roman"/>
                <a:ea typeface="Times New Roman"/>
                <a:cs typeface="Times New Roman"/>
                <a:sym typeface="Times New Roman"/>
              </a:rPr>
              <a:t>next is Ultraviolet.  </a:t>
            </a:r>
            <a:r>
              <a:rPr lang="en" sz="1400" dirty="0">
                <a:latin typeface="Times New Roman"/>
                <a:ea typeface="Times New Roman"/>
                <a:cs typeface="Times New Roman"/>
                <a:sym typeface="Times New Roman"/>
              </a:rPr>
              <a:t>the earth's ozone layer absorbs most of the incoming ultraviolet light from the sun. if not it could be very harmful to us.</a:t>
            </a:r>
          </a:p>
          <a:p>
            <a:endParaRPr lang="en" sz="1400" dirty="0">
              <a:latin typeface="Times New Roman"/>
              <a:ea typeface="Times New Roman"/>
              <a:cs typeface="Times New Roman"/>
              <a:sym typeface="Times New Roman"/>
            </a:endParaRPr>
          </a:p>
          <a:p>
            <a:pPr lvl="0" rtl="0">
              <a:buClr>
                <a:srgbClr val="000000"/>
              </a:buClr>
              <a:buSzPct val="78571"/>
              <a:buFont typeface="Arial"/>
              <a:buNone/>
            </a:pPr>
            <a:r>
              <a:rPr lang="en" sz="1400" b="1" dirty="0">
                <a:latin typeface="Times New Roman"/>
                <a:ea typeface="Times New Roman"/>
                <a:cs typeface="Times New Roman"/>
                <a:sym typeface="Times New Roman"/>
              </a:rPr>
              <a:t>visible is the </a:t>
            </a:r>
            <a:r>
              <a:rPr lang="en" sz="1400" dirty="0">
                <a:latin typeface="Times New Roman"/>
                <a:ea typeface="Times New Roman"/>
                <a:cs typeface="Times New Roman"/>
                <a:sym typeface="Times New Roman"/>
              </a:rPr>
              <a:t>only radiation detected by human eyesight.</a:t>
            </a:r>
          </a:p>
          <a:p>
            <a:endParaRPr lang="en" sz="1400" dirty="0">
              <a:latin typeface="Times New Roman"/>
              <a:ea typeface="Times New Roman"/>
              <a:cs typeface="Times New Roman"/>
              <a:sym typeface="Times New Roman"/>
            </a:endParaRPr>
          </a:p>
          <a:p>
            <a:pPr lvl="0" rtl="0">
              <a:buClr>
                <a:srgbClr val="000000"/>
              </a:buClr>
              <a:buSzPct val="78571"/>
              <a:buFont typeface="Arial"/>
              <a:buNone/>
            </a:pPr>
            <a:r>
              <a:rPr lang="en" sz="1400" b="1" dirty="0">
                <a:latin typeface="Times New Roman"/>
                <a:ea typeface="Times New Roman"/>
                <a:cs typeface="Times New Roman"/>
                <a:sym typeface="Times New Roman"/>
              </a:rPr>
              <a:t>Infrared </a:t>
            </a:r>
            <a:r>
              <a:rPr lang="en" sz="1400" dirty="0">
                <a:latin typeface="Times New Roman"/>
                <a:ea typeface="Times New Roman"/>
                <a:cs typeface="Times New Roman"/>
                <a:sym typeface="Times New Roman"/>
              </a:rPr>
              <a:t>is emitted by any object that has a temperature and can be divided into 3 parts. far,mid and near. that means some infrared wavelengths are better suited for studying certain objects than others.</a:t>
            </a:r>
          </a:p>
          <a:p>
            <a:r>
              <a:rPr lang="en-US" sz="1400" dirty="0" smtClean="0">
                <a:latin typeface="Times New Roman"/>
                <a:ea typeface="Times New Roman"/>
                <a:cs typeface="Times New Roman"/>
                <a:sym typeface="Times New Roman"/>
              </a:rPr>
              <a:t> </a:t>
            </a:r>
            <a:endParaRPr lang="en" sz="1400" dirty="0">
              <a:latin typeface="Times New Roman"/>
              <a:ea typeface="Times New Roman"/>
              <a:cs typeface="Times New Roman"/>
              <a:sym typeface="Times New Roman"/>
            </a:endParaRPr>
          </a:p>
          <a:p>
            <a:pPr lvl="0" rtl="0">
              <a:buClr>
                <a:srgbClr val="000000"/>
              </a:buClr>
              <a:buSzPct val="78571"/>
              <a:buFont typeface="Arial"/>
              <a:buNone/>
            </a:pPr>
            <a:r>
              <a:rPr lang="en" sz="1400" b="1" dirty="0">
                <a:latin typeface="Times New Roman"/>
                <a:ea typeface="Times New Roman"/>
                <a:cs typeface="Times New Roman"/>
                <a:sym typeface="Times New Roman"/>
              </a:rPr>
              <a:t>Microwaves</a:t>
            </a:r>
            <a:r>
              <a:rPr lang="en" sz="1400" dirty="0">
                <a:latin typeface="Times New Roman"/>
                <a:ea typeface="Times New Roman"/>
                <a:cs typeface="Times New Roman"/>
                <a:sym typeface="Times New Roman"/>
              </a:rPr>
              <a:t> are</a:t>
            </a:r>
            <a:r>
              <a:rPr lang="en" sz="1400" b="1" dirty="0">
                <a:latin typeface="Times New Roman"/>
                <a:ea typeface="Times New Roman"/>
                <a:cs typeface="Times New Roman"/>
                <a:sym typeface="Times New Roman"/>
              </a:rPr>
              <a:t> </a:t>
            </a:r>
            <a:r>
              <a:rPr lang="en" sz="1400" dirty="0">
                <a:latin typeface="Times New Roman"/>
                <a:ea typeface="Times New Roman"/>
                <a:cs typeface="Times New Roman"/>
                <a:sym typeface="Times New Roman"/>
              </a:rPr>
              <a:t>extremely high frequency radio waves. </a:t>
            </a:r>
          </a:p>
          <a:p>
            <a:endParaRPr lang="en" sz="1400" dirty="0">
              <a:latin typeface="Times New Roman"/>
              <a:ea typeface="Times New Roman"/>
              <a:cs typeface="Times New Roman"/>
              <a:sym typeface="Times New Roman"/>
            </a:endParaRPr>
          </a:p>
          <a:p>
            <a:pPr lvl="0" rtl="0">
              <a:buClr>
                <a:srgbClr val="000000"/>
              </a:buClr>
              <a:buSzPct val="78571"/>
              <a:buFont typeface="Arial"/>
              <a:buNone/>
            </a:pPr>
            <a:r>
              <a:rPr lang="en" sz="1400" dirty="0">
                <a:latin typeface="Times New Roman"/>
                <a:ea typeface="Times New Roman"/>
                <a:cs typeface="Times New Roman"/>
                <a:sym typeface="Times New Roman"/>
              </a:rPr>
              <a:t>and </a:t>
            </a:r>
            <a:r>
              <a:rPr lang="en" sz="1400" b="1" dirty="0">
                <a:latin typeface="Times New Roman"/>
                <a:ea typeface="Times New Roman"/>
                <a:cs typeface="Times New Roman"/>
                <a:sym typeface="Times New Roman"/>
              </a:rPr>
              <a:t>Radio </a:t>
            </a:r>
            <a:r>
              <a:rPr lang="en" sz="1400" dirty="0">
                <a:latin typeface="Times New Roman"/>
                <a:ea typeface="Times New Roman"/>
                <a:cs typeface="Times New Roman"/>
                <a:sym typeface="Times New Roman"/>
              </a:rPr>
              <a:t>carries information through frequencies. examples are the tv, and your cellphone.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dirty="0">
                <a:solidFill>
                  <a:srgbClr val="FF0000"/>
                </a:solidFill>
              </a:rPr>
              <a:t>*all pictures are royalty free on this </a:t>
            </a:r>
            <a:r>
              <a:rPr lang="en" dirty="0" smtClean="0">
                <a:solidFill>
                  <a:srgbClr val="FF0000"/>
                </a:solidFill>
              </a:rPr>
              <a:t>slide*</a:t>
            </a:r>
            <a:endParaRPr lang="en-US" dirty="0" smtClean="0">
              <a:solidFill>
                <a:srgbClr val="FF0000"/>
              </a:solidFill>
            </a:endParaRPr>
          </a:p>
          <a:p>
            <a:pPr lvl="0" rtl="0">
              <a:buNone/>
            </a:pPr>
            <a:r>
              <a:rPr lang="en-US" dirty="0" smtClean="0">
                <a:solidFill>
                  <a:srgbClr val="FF0000"/>
                </a:solidFill>
              </a:rPr>
              <a:t>As</a:t>
            </a:r>
            <a:r>
              <a:rPr lang="en-US" baseline="0" dirty="0" smtClean="0">
                <a:solidFill>
                  <a:srgbClr val="FF0000"/>
                </a:solidFill>
              </a:rPr>
              <a:t> paraphrased by Kofi Annan, Knowledge is power and Information is liberating . The first camera was invented in 1826 while the first flight in 1903. together, in WW1 these 2 technologies were the beginning of remote sensing. They were used to locate troops along with enemy  grounds. </a:t>
            </a:r>
            <a:endParaRPr lang="en" dirty="0">
              <a:solidFill>
                <a:srgbClr val="FF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dirty="0">
                <a:solidFill>
                  <a:srgbClr val="FF0000"/>
                </a:solidFill>
              </a:rPr>
              <a:t>*all royalty free except </a:t>
            </a:r>
            <a:r>
              <a:rPr lang="en-US" dirty="0" smtClean="0">
                <a:solidFill>
                  <a:srgbClr val="FF0000"/>
                </a:solidFill>
              </a:rPr>
              <a:t>two </a:t>
            </a:r>
            <a:r>
              <a:rPr lang="en" dirty="0" smtClean="0">
                <a:solidFill>
                  <a:srgbClr val="FF0000"/>
                </a:solidFill>
              </a:rPr>
              <a:t>and </a:t>
            </a:r>
            <a:r>
              <a:rPr lang="en" dirty="0">
                <a:solidFill>
                  <a:srgbClr val="FF0000"/>
                </a:solidFill>
              </a:rPr>
              <a:t>it is sighted</a:t>
            </a:r>
            <a:r>
              <a:rPr lang="en" dirty="0" smtClean="0">
                <a:solidFill>
                  <a:srgbClr val="FF0000"/>
                </a:solidFill>
              </a:rPr>
              <a:t>*</a:t>
            </a:r>
            <a:endParaRPr lang="en-US" dirty="0" smtClean="0">
              <a:solidFill>
                <a:srgbClr val="FF0000"/>
              </a:solidFill>
            </a:endParaRPr>
          </a:p>
          <a:p>
            <a:pPr lvl="0" rtl="0">
              <a:buNone/>
            </a:pPr>
            <a:endParaRPr lang="en-US" dirty="0" smtClean="0">
              <a:solidFill>
                <a:srgbClr val="FF0000"/>
              </a:solidFill>
            </a:endParaRPr>
          </a:p>
          <a:p>
            <a:pPr lvl="0" rtl="0">
              <a:buNone/>
            </a:pPr>
            <a:r>
              <a:rPr lang="en-US" dirty="0" smtClean="0">
                <a:solidFill>
                  <a:srgbClr val="FF0000"/>
                </a:solidFill>
              </a:rPr>
              <a:t>During WW2,</a:t>
            </a:r>
            <a:r>
              <a:rPr lang="en-US" baseline="0" dirty="0" smtClean="0">
                <a:solidFill>
                  <a:srgbClr val="FF0000"/>
                </a:solidFill>
              </a:rPr>
              <a:t> both sensors and platform technology improved. Platforms such as the zeppelin, v2 rocket and the M.E 262 jet allowed</a:t>
            </a:r>
          </a:p>
          <a:p>
            <a:pPr lvl="0" rtl="0">
              <a:buNone/>
            </a:pPr>
            <a:r>
              <a:rPr lang="en-US" baseline="0" dirty="0" smtClean="0">
                <a:solidFill>
                  <a:srgbClr val="FF0000"/>
                </a:solidFill>
              </a:rPr>
              <a:t> increased range, payload and speed of aircraft. Sensing technology improved in both image resolution and a new sensor type called the radar. </a:t>
            </a:r>
          </a:p>
          <a:p>
            <a:pPr lvl="0" rtl="0">
              <a:buNone/>
            </a:pPr>
            <a:r>
              <a:rPr lang="en-US" baseline="0" dirty="0" smtClean="0">
                <a:solidFill>
                  <a:srgbClr val="FF0000"/>
                </a:solidFill>
              </a:rPr>
              <a:t>An early radar system first detected the raid on pear harbor in </a:t>
            </a:r>
            <a:r>
              <a:rPr lang="en-US" baseline="0" dirty="0" err="1" smtClean="0">
                <a:solidFill>
                  <a:srgbClr val="FF0000"/>
                </a:solidFill>
              </a:rPr>
              <a:t>hawaii</a:t>
            </a:r>
            <a:r>
              <a:rPr lang="en-US" baseline="0" dirty="0" smtClean="0">
                <a:solidFill>
                  <a:srgbClr val="FF0000"/>
                </a:solidFill>
              </a:rPr>
              <a:t>. However, the report was ignored because it was an unproven technology.</a:t>
            </a:r>
            <a:endParaRPr lang="en-US" dirty="0" smtClean="0">
              <a:solidFill>
                <a:srgbClr val="FF0000"/>
              </a:solidFill>
            </a:endParaRPr>
          </a:p>
          <a:p>
            <a:pPr lvl="0" rtl="0">
              <a:buNone/>
            </a:pPr>
            <a:endParaRPr lang="en-US" dirty="0" smtClean="0">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US" sz="1800" dirty="0" smtClean="0">
                <a:latin typeface="Times New Roman"/>
                <a:ea typeface="Times New Roman"/>
                <a:cs typeface="Times New Roman"/>
                <a:sym typeface="Times New Roman"/>
              </a:rPr>
              <a:t>Platform technologies included the</a:t>
            </a:r>
            <a:r>
              <a:rPr lang="en-US" sz="1800" baseline="0" dirty="0" smtClean="0">
                <a:latin typeface="Times New Roman"/>
                <a:ea typeface="Times New Roman"/>
                <a:cs typeface="Times New Roman"/>
                <a:sym typeface="Times New Roman"/>
              </a:rPr>
              <a:t> </a:t>
            </a:r>
            <a:r>
              <a:rPr lang="en-US" sz="1800" dirty="0" smtClean="0">
                <a:latin typeface="Times New Roman"/>
                <a:ea typeface="Times New Roman"/>
                <a:cs typeface="Times New Roman"/>
                <a:sym typeface="Times New Roman"/>
              </a:rPr>
              <a:t>U2 spy plane, KH-12 satellite and </a:t>
            </a:r>
            <a:r>
              <a:rPr lang="en-US" sz="1800" dirty="0" err="1" smtClean="0">
                <a:latin typeface="Times New Roman"/>
                <a:ea typeface="Times New Roman"/>
                <a:cs typeface="Times New Roman"/>
                <a:sym typeface="Times New Roman"/>
              </a:rPr>
              <a:t>skylab</a:t>
            </a:r>
            <a:r>
              <a:rPr lang="en-US" sz="1800" dirty="0" smtClean="0">
                <a:latin typeface="Times New Roman"/>
                <a:ea typeface="Times New Roman"/>
                <a:cs typeface="Times New Roman"/>
                <a:sym typeface="Times New Roman"/>
              </a:rPr>
              <a:t>. During this time in 1960 the term remote sensing was introduced by the office of navel research.</a:t>
            </a:r>
            <a:endParaRPr lang="en" sz="1800" dirty="0">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US" sz="1800" b="0" dirty="0" smtClean="0">
                <a:latin typeface="Times New Roman"/>
                <a:ea typeface="Times New Roman"/>
                <a:cs typeface="Times New Roman"/>
                <a:sym typeface="Times New Roman"/>
              </a:rPr>
              <a:t>Remote sensors fall</a:t>
            </a:r>
            <a:r>
              <a:rPr lang="en-US" sz="1800" b="0" baseline="0" dirty="0" smtClean="0">
                <a:latin typeface="Times New Roman"/>
                <a:ea typeface="Times New Roman"/>
                <a:cs typeface="Times New Roman"/>
                <a:sym typeface="Times New Roman"/>
              </a:rPr>
              <a:t> </a:t>
            </a:r>
            <a:r>
              <a:rPr lang="en-US" sz="1800" b="0" dirty="0" smtClean="0">
                <a:latin typeface="Times New Roman"/>
                <a:ea typeface="Times New Roman"/>
                <a:cs typeface="Times New Roman"/>
                <a:sym typeface="Times New Roman"/>
              </a:rPr>
              <a:t>into 2 categories. Active and passive. Active</a:t>
            </a:r>
            <a:r>
              <a:rPr lang="en-US" sz="1800" b="0" baseline="0" dirty="0" smtClean="0">
                <a:latin typeface="Times New Roman"/>
                <a:ea typeface="Times New Roman"/>
                <a:cs typeface="Times New Roman"/>
                <a:sym typeface="Times New Roman"/>
              </a:rPr>
              <a:t> sensors provide their own source of illumination.</a:t>
            </a:r>
          </a:p>
          <a:p>
            <a:pPr lvl="0" rtl="0">
              <a:buNone/>
            </a:pPr>
            <a:r>
              <a:rPr lang="en-US" sz="1800" b="0" baseline="0" dirty="0" smtClean="0">
                <a:latin typeface="Times New Roman"/>
                <a:ea typeface="Times New Roman"/>
                <a:cs typeface="Times New Roman"/>
                <a:sym typeface="Times New Roman"/>
              </a:rPr>
              <a:t> Examples are the radar which is used for speed detection, </a:t>
            </a:r>
            <a:r>
              <a:rPr lang="en-US" sz="1800" b="0" baseline="0" dirty="0" err="1" smtClean="0">
                <a:latin typeface="Times New Roman"/>
                <a:ea typeface="Times New Roman"/>
                <a:cs typeface="Times New Roman"/>
                <a:sym typeface="Times New Roman"/>
              </a:rPr>
              <a:t>lidar</a:t>
            </a:r>
            <a:r>
              <a:rPr lang="en-US" sz="1800" b="0" baseline="0" dirty="0" smtClean="0">
                <a:latin typeface="Times New Roman"/>
                <a:ea typeface="Times New Roman"/>
                <a:cs typeface="Times New Roman"/>
                <a:sym typeface="Times New Roman"/>
              </a:rPr>
              <a:t> for ground detection and sonar to find ships and submarines. </a:t>
            </a:r>
            <a:endParaRPr lang="en" b="0" dirty="0">
              <a:solidFill>
                <a:srgbClr val="FF0000"/>
              </a:solidFill>
            </a:endParaRPr>
          </a:p>
          <a:p>
            <a:endParaRPr lang="en" dirty="0">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sz="1800" b="1" dirty="0">
                <a:latin typeface="Times New Roman"/>
                <a:ea typeface="Times New Roman"/>
                <a:cs typeface="Times New Roman"/>
                <a:sym typeface="Times New Roman"/>
              </a:rPr>
              <a:t>Passive sensors </a:t>
            </a:r>
            <a:r>
              <a:rPr lang="en" sz="1800" dirty="0">
                <a:latin typeface="Times New Roman"/>
                <a:ea typeface="Times New Roman"/>
                <a:cs typeface="Times New Roman"/>
                <a:sym typeface="Times New Roman"/>
              </a:rPr>
              <a:t>measure naturally available energy and Need an external energy source</a:t>
            </a:r>
          </a:p>
          <a:p>
            <a:pPr lvl="0" rtl="0">
              <a:buNone/>
            </a:pPr>
            <a:r>
              <a:rPr lang="en" sz="1800" dirty="0">
                <a:latin typeface="Times New Roman"/>
                <a:ea typeface="Times New Roman"/>
                <a:cs typeface="Times New Roman"/>
                <a:sym typeface="Times New Roman"/>
              </a:rPr>
              <a:t>the human eye will forever be a passive sensor as we observe more than over a thousand things per day and have different reactions.</a:t>
            </a:r>
          </a:p>
          <a:p>
            <a:r>
              <a:rPr lang="en-US" sz="1800" dirty="0" smtClean="0">
                <a:latin typeface="Times New Roman"/>
                <a:ea typeface="Times New Roman"/>
                <a:cs typeface="Times New Roman"/>
                <a:sym typeface="Times New Roman"/>
              </a:rPr>
              <a:t>Other</a:t>
            </a:r>
            <a:r>
              <a:rPr lang="en-US" sz="1800" baseline="0" dirty="0" smtClean="0">
                <a:latin typeface="Times New Roman"/>
                <a:ea typeface="Times New Roman"/>
                <a:cs typeface="Times New Roman"/>
                <a:sym typeface="Times New Roman"/>
              </a:rPr>
              <a:t> examples include the camera and microwave radiometer</a:t>
            </a:r>
            <a:endParaRPr lang="en-US" sz="1800" dirty="0" smtClean="0">
              <a:latin typeface="Times New Roman"/>
              <a:ea typeface="Times New Roman"/>
              <a:cs typeface="Times New Roman"/>
              <a:sym typeface="Times New Roman"/>
            </a:endParaRPr>
          </a:p>
          <a:p>
            <a:endParaRPr lang="en" sz="1800" dirty="0">
              <a:latin typeface="Times New Roman"/>
              <a:ea typeface="Times New Roman"/>
              <a:cs typeface="Times New Roman"/>
              <a:sym typeface="Times New Roman"/>
            </a:endParaRPr>
          </a:p>
          <a:p>
            <a:pPr>
              <a:buNone/>
            </a:pPr>
            <a:r>
              <a:rPr lang="en" sz="1800" dirty="0">
                <a:solidFill>
                  <a:srgbClr val="FF0000"/>
                </a:solidFill>
              </a:rPr>
              <a:t>*all pictures are royalty free on this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B01F9CA3-105E-4857-9057-6DB6197DA786}" type="datetimeFigureOut">
              <a:rPr lang="en-US" smtClean="0"/>
              <a:t>7/9/2013</a:t>
            </a:fld>
            <a:endParaRPr lang="en-US"/>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1AD20DFC-E2D5-4BD6-B744-D8DEEAB5F7C2}"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3183882" y="4760430"/>
            <a:ext cx="5004753" cy="1299542"/>
          </a:xfrm>
        </p:spPr>
        <p:txBody>
          <a:bodyPr anchor="t"/>
          <a:lstStyle/>
          <a:p>
            <a:r>
              <a:rPr lang="en-US" smtClean="0"/>
              <a:t>Click to edit Master title style</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B01F9CA3-105E-4857-9057-6DB6197DA786}" type="datetimeFigureOut">
              <a:rPr lang="en-US" smtClean="0"/>
              <a:t>7/9/2013</a:t>
            </a:fld>
            <a:endParaRPr lang="en-US"/>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en-US"/>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rot="-900000">
            <a:off x="6793335" y="511413"/>
            <a:ext cx="1435608" cy="4818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B01F9CA3-105E-4857-9057-6DB6197DA786}" type="datetimeFigureOut">
              <a:rPr lang="en-US" smtClean="0"/>
              <a:t>7/9/2013</a:t>
            </a:fld>
            <a:endParaRPr lang="en-US"/>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en-US"/>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6879600" cy="1143000"/>
          </a:xfrm>
          <a:prstGeom prst="rect">
            <a:avLst/>
          </a:prstGeom>
          <a:noFill/>
          <a:ln>
            <a:noFill/>
          </a:ln>
        </p:spPr>
        <p:txBody>
          <a:bodyPr lIns="91425" tIns="91425" rIns="91425" bIns="91425" anchor="b" anchorCtr="0"/>
          <a:lstStyle>
            <a:lvl1pPr rtl="0">
              <a:buNone/>
              <a:defRPr sz="3600"/>
            </a:lvl1pPr>
            <a:lvl2pPr rtl="0">
              <a:buNone/>
              <a:defRPr sz="3600"/>
            </a:lvl2pPr>
            <a:lvl3pPr rtl="0">
              <a:buNone/>
              <a:defRPr sz="3600"/>
            </a:lvl3pPr>
            <a:lvl4pPr rtl="0">
              <a:buNone/>
              <a:defRPr sz="3600"/>
            </a:lvl4pPr>
            <a:lvl5pPr rtl="0">
              <a:buNone/>
              <a:defRPr sz="3600"/>
            </a:lvl5pPr>
            <a:lvl6pPr rtl="0">
              <a:buNone/>
              <a:defRPr sz="3600"/>
            </a:lvl6pPr>
            <a:lvl7pPr rtl="0">
              <a:buNone/>
              <a:defRPr sz="3600"/>
            </a:lvl7pPr>
            <a:lvl8pPr rtl="0">
              <a:buNone/>
              <a:defRPr sz="3600"/>
            </a:lvl8pPr>
            <a:lvl9pPr rtl="0">
              <a:buNone/>
              <a:defRPr sz="3600"/>
            </a:lvl9pPr>
          </a:lstStyle>
          <a:p>
            <a:endParaRPr/>
          </a:p>
        </p:txBody>
      </p:sp>
      <p:sp>
        <p:nvSpPr>
          <p:cNvPr id="44" name="Shape 44"/>
          <p:cNvSpPr txBox="1">
            <a:spLocks noGrp="1"/>
          </p:cNvSpPr>
          <p:nvPr>
            <p:ph type="body" idx="1"/>
          </p:nvPr>
        </p:nvSpPr>
        <p:spPr>
          <a:xfrm>
            <a:off x="457200" y="1600200"/>
            <a:ext cx="8229600" cy="4840199"/>
          </a:xfrm>
          <a:prstGeom prst="rect">
            <a:avLst/>
          </a:prstGeom>
          <a:noFill/>
          <a:ln>
            <a:noFill/>
          </a:ln>
        </p:spPr>
        <p:txBody>
          <a:bodyPr lIns="91425" tIns="91425" rIns="91425" bIns="91425" anchor="t" anchorCtr="0"/>
          <a:lstStyle>
            <a:lvl1pPr marL="342900" indent="-342900" algn="l" rtl="0">
              <a:spcBef>
                <a:spcPts val="0"/>
              </a:spcBef>
              <a:buClr>
                <a:schemeClr val="lt1"/>
              </a:buClr>
              <a:buSzPct val="166666"/>
              <a:buFont typeface="Arial"/>
              <a:buChar char="•"/>
              <a:defRPr sz="3200">
                <a:solidFill>
                  <a:schemeClr val="lt1"/>
                </a:solidFill>
              </a:defRPr>
            </a:lvl1pPr>
            <a:lvl2pPr marL="742950" indent="-285750" algn="l" rtl="0">
              <a:spcBef>
                <a:spcPts val="560"/>
              </a:spcBef>
              <a:buClr>
                <a:schemeClr val="lt1"/>
              </a:buClr>
              <a:buSzPct val="100000"/>
              <a:buFont typeface="Courier New"/>
              <a:buChar char="o"/>
              <a:defRPr sz="2800">
                <a:solidFill>
                  <a:schemeClr val="lt1"/>
                </a:solidFill>
              </a:defRPr>
            </a:lvl2pPr>
            <a:lvl3pPr marL="1143000" indent="-228600" algn="l" rtl="0">
              <a:spcBef>
                <a:spcPts val="480"/>
              </a:spcBef>
              <a:buClr>
                <a:schemeClr val="lt1"/>
              </a:buClr>
              <a:buSzPct val="100000"/>
              <a:buFont typeface="Wingdings"/>
              <a:buChar char="§"/>
              <a:defRPr sz="2400">
                <a:solidFill>
                  <a:schemeClr val="lt1"/>
                </a:solidFill>
              </a:defRPr>
            </a:lvl3pPr>
            <a:lvl4pPr marL="1600200" indent="-228600" algn="l" rtl="0">
              <a:spcBef>
                <a:spcPts val="400"/>
              </a:spcBef>
              <a:buClr>
                <a:schemeClr val="lt1"/>
              </a:buClr>
              <a:buSzPct val="166666"/>
              <a:buFont typeface="Arial"/>
              <a:buChar char="•"/>
              <a:defRPr sz="2000">
                <a:solidFill>
                  <a:schemeClr val="lt1"/>
                </a:solidFill>
              </a:defRPr>
            </a:lvl4pPr>
            <a:lvl5pPr marL="2057400" indent="-228600" algn="l" rtl="0">
              <a:spcBef>
                <a:spcPts val="400"/>
              </a:spcBef>
              <a:buClr>
                <a:schemeClr val="lt1"/>
              </a:buClr>
              <a:buSzPct val="100000"/>
              <a:buFont typeface="Courier New"/>
              <a:buChar char="o"/>
              <a:defRPr sz="2000">
                <a:solidFill>
                  <a:schemeClr val="lt1"/>
                </a:solidFill>
              </a:defRPr>
            </a:lvl5pPr>
            <a:lvl6pPr marL="2514600" indent="-228600" algn="l" rtl="0">
              <a:spcBef>
                <a:spcPts val="400"/>
              </a:spcBef>
              <a:buClr>
                <a:schemeClr val="lt1"/>
              </a:buClr>
              <a:buSzPct val="100000"/>
              <a:buFont typeface="Wingdings"/>
              <a:buChar char="§"/>
              <a:defRPr sz="2000">
                <a:solidFill>
                  <a:schemeClr val="lt1"/>
                </a:solidFill>
              </a:defRPr>
            </a:lvl6pPr>
            <a:lvl7pPr marL="2971800" indent="-228600" algn="l" rtl="0">
              <a:spcBef>
                <a:spcPts val="400"/>
              </a:spcBef>
              <a:buClr>
                <a:schemeClr val="lt1"/>
              </a:buClr>
              <a:buSzPct val="166666"/>
              <a:buFont typeface="Arial"/>
              <a:buChar char="•"/>
              <a:defRPr sz="2000">
                <a:solidFill>
                  <a:schemeClr val="lt1"/>
                </a:solidFill>
              </a:defRPr>
            </a:lvl7pPr>
            <a:lvl8pPr marL="3429000" indent="-228600" algn="l" rtl="0">
              <a:spcBef>
                <a:spcPts val="400"/>
              </a:spcBef>
              <a:buClr>
                <a:schemeClr val="lt1"/>
              </a:buClr>
              <a:buSzPct val="100000"/>
              <a:buFont typeface="Courier New"/>
              <a:buChar char="o"/>
              <a:defRPr sz="2000" baseline="0">
                <a:solidFill>
                  <a:schemeClr val="lt1"/>
                </a:solidFill>
              </a:defRPr>
            </a:lvl8pPr>
            <a:lvl9pPr marL="3886200" indent="-228600" algn="l" rtl="0">
              <a:spcBef>
                <a:spcPts val="400"/>
              </a:spcBef>
              <a:buClr>
                <a:schemeClr val="lt1"/>
              </a:buClr>
              <a:buSzPct val="100000"/>
              <a:buFont typeface="Wingdings"/>
              <a:buChar char="§"/>
              <a:defRPr sz="2000" baseline="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6879600" cy="1143000"/>
          </a:xfrm>
          <a:prstGeom prst="rect">
            <a:avLst/>
          </a:prstGeom>
          <a:noFill/>
          <a:ln>
            <a:noFill/>
          </a:ln>
        </p:spPr>
        <p:txBody>
          <a:bodyPr lIns="91425" tIns="91425" rIns="91425" bIns="91425" anchor="b" anchorCtr="0"/>
          <a:lstStyle>
            <a:lvl1pPr algn="l" rtl="0">
              <a:spcBef>
                <a:spcPts val="0"/>
              </a:spcBef>
              <a:buClr>
                <a:schemeClr val="lt1"/>
              </a:buClr>
              <a:buSzPct val="100000"/>
              <a:buNone/>
              <a:defRPr sz="3600">
                <a:solidFill>
                  <a:schemeClr val="lt1"/>
                </a:solidFill>
              </a:defRPr>
            </a:lvl1pPr>
            <a:lvl2pPr algn="l" rtl="0">
              <a:spcBef>
                <a:spcPts val="0"/>
              </a:spcBef>
              <a:buClr>
                <a:schemeClr val="lt1"/>
              </a:buClr>
              <a:buSzPct val="100000"/>
              <a:buNone/>
              <a:defRPr sz="3600">
                <a:solidFill>
                  <a:schemeClr val="lt1"/>
                </a:solidFill>
              </a:defRPr>
            </a:lvl2pPr>
            <a:lvl3pPr algn="l" rtl="0">
              <a:spcBef>
                <a:spcPts val="0"/>
              </a:spcBef>
              <a:buClr>
                <a:schemeClr val="lt1"/>
              </a:buClr>
              <a:buSzPct val="100000"/>
              <a:buNone/>
              <a:defRPr sz="3600">
                <a:solidFill>
                  <a:schemeClr val="lt1"/>
                </a:solidFill>
              </a:defRPr>
            </a:lvl3pPr>
            <a:lvl4pPr algn="l" rtl="0">
              <a:spcBef>
                <a:spcPts val="0"/>
              </a:spcBef>
              <a:buClr>
                <a:schemeClr val="lt1"/>
              </a:buClr>
              <a:buSzPct val="100000"/>
              <a:buNone/>
              <a:defRPr sz="3600">
                <a:solidFill>
                  <a:schemeClr val="lt1"/>
                </a:solidFill>
              </a:defRPr>
            </a:lvl4pPr>
            <a:lvl5pPr algn="l" rtl="0">
              <a:spcBef>
                <a:spcPts val="0"/>
              </a:spcBef>
              <a:buClr>
                <a:schemeClr val="lt1"/>
              </a:buClr>
              <a:buSzPct val="100000"/>
              <a:buNone/>
              <a:defRPr sz="3600">
                <a:solidFill>
                  <a:schemeClr val="lt1"/>
                </a:solidFill>
              </a:defRPr>
            </a:lvl5pPr>
            <a:lvl6pPr algn="l" rtl="0">
              <a:spcBef>
                <a:spcPts val="0"/>
              </a:spcBef>
              <a:buClr>
                <a:schemeClr val="lt1"/>
              </a:buClr>
              <a:buSzPct val="100000"/>
              <a:buNone/>
              <a:defRPr sz="3600">
                <a:solidFill>
                  <a:schemeClr val="lt1"/>
                </a:solidFill>
              </a:defRPr>
            </a:lvl6pPr>
            <a:lvl7pPr algn="l" rtl="0">
              <a:spcBef>
                <a:spcPts val="0"/>
              </a:spcBef>
              <a:buClr>
                <a:schemeClr val="lt1"/>
              </a:buClr>
              <a:buSzPct val="100000"/>
              <a:buNone/>
              <a:defRPr sz="3600">
                <a:solidFill>
                  <a:schemeClr val="lt1"/>
                </a:solidFill>
              </a:defRPr>
            </a:lvl7pPr>
            <a:lvl8pPr algn="l" rtl="0">
              <a:spcBef>
                <a:spcPts val="0"/>
              </a:spcBef>
              <a:buClr>
                <a:schemeClr val="lt1"/>
              </a:buClr>
              <a:buSzPct val="100000"/>
              <a:buNone/>
              <a:defRPr sz="3600">
                <a:solidFill>
                  <a:schemeClr val="lt1"/>
                </a:solidFill>
              </a:defRPr>
            </a:lvl8pPr>
            <a:lvl9pPr algn="l" rtl="0">
              <a:spcBef>
                <a:spcPts val="0"/>
              </a:spcBef>
              <a:buClr>
                <a:schemeClr val="lt1"/>
              </a:buClr>
              <a:buSzPct val="100000"/>
              <a:buNone/>
              <a:defRPr sz="3600">
                <a:solidFill>
                  <a:schemeClr val="lt1"/>
                </a:solidFill>
              </a:defRPr>
            </a:lvl9pPr>
          </a:lstStyle>
          <a:p>
            <a:endParaRPr/>
          </a:p>
        </p:txBody>
      </p:sp>
      <p:sp>
        <p:nvSpPr>
          <p:cNvPr id="51" name="Shape 51"/>
          <p:cNvSpPr txBox="1">
            <a:spLocks noGrp="1"/>
          </p:cNvSpPr>
          <p:nvPr>
            <p:ph type="body" idx="1"/>
          </p:nvPr>
        </p:nvSpPr>
        <p:spPr>
          <a:xfrm>
            <a:off x="457200" y="1600200"/>
            <a:ext cx="4038599" cy="4840199"/>
          </a:xfrm>
          <a:prstGeom prst="rect">
            <a:avLst/>
          </a:prstGeom>
          <a:noFill/>
          <a:ln>
            <a:noFill/>
          </a:ln>
        </p:spPr>
        <p:txBody>
          <a:bodyPr lIns="91425" tIns="91425" rIns="91425" bIns="91425" anchor="t" anchorCtr="0"/>
          <a:lstStyle>
            <a:lvl1pPr rtl="0">
              <a:buNone/>
              <a:defRPr sz="2800"/>
            </a:lvl1pPr>
            <a:lvl2pPr rtl="0">
              <a:buNone/>
              <a:defRPr sz="2400"/>
            </a:lvl2pPr>
            <a:lvl3pPr rtl="0">
              <a:buNone/>
              <a:defRPr sz="2000"/>
            </a:lvl3pPr>
            <a:lvl4pPr rtl="0">
              <a:buNone/>
              <a:defRPr sz="1800"/>
            </a:lvl4pPr>
            <a:lvl5pPr rtl="0">
              <a:buNone/>
              <a:defRPr sz="1800"/>
            </a:lvl5pPr>
            <a:lvl6pPr rtl="0">
              <a:buNone/>
              <a:defRPr sz="1800"/>
            </a:lvl6pPr>
            <a:lvl7pPr rtl="0">
              <a:buNone/>
              <a:defRPr sz="1800"/>
            </a:lvl7pPr>
            <a:lvl8pPr rtl="0">
              <a:buNone/>
              <a:defRPr sz="1800"/>
            </a:lvl8pPr>
            <a:lvl9pPr rtl="0">
              <a:buNone/>
              <a:defRPr sz="1800"/>
            </a:lvl9pPr>
          </a:lstStyle>
          <a:p>
            <a:endParaRPr/>
          </a:p>
        </p:txBody>
      </p:sp>
      <p:sp>
        <p:nvSpPr>
          <p:cNvPr id="52" name="Shape 52"/>
          <p:cNvSpPr txBox="1">
            <a:spLocks noGrp="1"/>
          </p:cNvSpPr>
          <p:nvPr>
            <p:ph type="body" idx="2"/>
          </p:nvPr>
        </p:nvSpPr>
        <p:spPr>
          <a:xfrm>
            <a:off x="4648200" y="1600200"/>
            <a:ext cx="4038599" cy="4840199"/>
          </a:xfrm>
          <a:prstGeom prst="rect">
            <a:avLst/>
          </a:prstGeom>
          <a:noFill/>
          <a:ln>
            <a:noFill/>
          </a:ln>
        </p:spPr>
        <p:txBody>
          <a:bodyPr lIns="91425" tIns="91425" rIns="91425" bIns="91425" anchor="t" anchorCtr="0"/>
          <a:lstStyle>
            <a:lvl1pPr rtl="0">
              <a:buNone/>
              <a:defRPr sz="2800"/>
            </a:lvl1pPr>
            <a:lvl2pPr rtl="0">
              <a:buNone/>
              <a:defRPr sz="2400"/>
            </a:lvl2pPr>
            <a:lvl3pPr rtl="0">
              <a:buNone/>
              <a:defRPr sz="2000"/>
            </a:lvl3pPr>
            <a:lvl4pPr rtl="0">
              <a:buNone/>
              <a:defRPr sz="1800"/>
            </a:lvl4pPr>
            <a:lvl5pPr rtl="0">
              <a:buNone/>
              <a:defRPr sz="1800"/>
            </a:lvl5pPr>
            <a:lvl6pPr rtl="0">
              <a:buNone/>
              <a:defRPr sz="1800"/>
            </a:lvl6pPr>
            <a:lvl7pPr rtl="0">
              <a:buNone/>
              <a:defRPr sz="1800"/>
            </a:lvl7pPr>
            <a:lvl8pPr rtl="0">
              <a:buNone/>
              <a:defRPr sz="1800"/>
            </a:lvl8pPr>
            <a:lvl9pPr rtl="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3894" y="2921988"/>
            <a:ext cx="5064953" cy="1695631"/>
          </a:xfrm>
        </p:spPr>
        <p:txBody>
          <a:bodyPr/>
          <a:lstStyle/>
          <a:p>
            <a:r>
              <a:rPr lang="en-US" smtClean="0"/>
              <a:t>Click to edit Master title style</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B01F9CA3-105E-4857-9057-6DB6197DA786}" type="datetimeFigureOut">
              <a:rPr lang="en-US" smtClean="0"/>
              <a:t>7/9/2013</a:t>
            </a:fld>
            <a:endParaRPr lang="en-US"/>
          </a:p>
        </p:txBody>
      </p:sp>
      <p:sp>
        <p:nvSpPr>
          <p:cNvPr id="5" name="Footer Placeholder 4"/>
          <p:cNvSpPr>
            <a:spLocks noGrp="1"/>
          </p:cNvSpPr>
          <p:nvPr>
            <p:ph type="ftr" sz="quarter" idx="11"/>
          </p:nvPr>
        </p:nvSpPr>
        <p:spPr>
          <a:xfrm rot="900000">
            <a:off x="3103620" y="6177546"/>
            <a:ext cx="2392237" cy="365125"/>
          </a:xfrm>
        </p:spPr>
        <p:txBody>
          <a:bodyPr/>
          <a:lstStyle/>
          <a:p>
            <a:endParaRPr lang="en-US"/>
          </a:p>
        </p:txBody>
      </p:sp>
      <p:sp>
        <p:nvSpPr>
          <p:cNvPr id="6" name="Slide Number Placeholder 5"/>
          <p:cNvSpPr>
            <a:spLocks noGrp="1"/>
          </p:cNvSpPr>
          <p:nvPr>
            <p:ph type="sldNum" sz="quarter" idx="12"/>
          </p:nvPr>
        </p:nvSpPr>
        <p:spPr>
          <a:xfrm rot="900000">
            <a:off x="1265370" y="300797"/>
            <a:ext cx="2287319" cy="365125"/>
          </a:xfrm>
        </p:spPr>
        <p:txBody>
          <a:body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B01F9CA3-105E-4857-9057-6DB6197DA786}" type="datetimeFigureOut">
              <a:rPr lang="en-US" smtClean="0"/>
              <a:t>7/9/2013</a:t>
            </a:fld>
            <a:endParaRPr lang="en-US"/>
          </a:p>
        </p:txBody>
      </p:sp>
      <p:sp>
        <p:nvSpPr>
          <p:cNvPr id="5" name="Footer Placeholder 4"/>
          <p:cNvSpPr>
            <a:spLocks noGrp="1"/>
          </p:cNvSpPr>
          <p:nvPr>
            <p:ph type="ftr" sz="quarter" idx="11"/>
          </p:nvPr>
        </p:nvSpPr>
        <p:spPr>
          <a:xfrm rot="900000">
            <a:off x="7056965" y="3170795"/>
            <a:ext cx="1926305" cy="365125"/>
          </a:xfrm>
        </p:spPr>
        <p:txBody>
          <a:bodyPr/>
          <a:lstStyle/>
          <a:p>
            <a:endParaRPr lang="en-US"/>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1893" y="2231024"/>
            <a:ext cx="4820301" cy="1436159"/>
          </a:xfrm>
        </p:spPr>
        <p:txBody>
          <a:bodyPr/>
          <a:lstStyle/>
          <a:p>
            <a:r>
              <a:rPr lang="en-US" smtClean="0"/>
              <a:t>Click to edit Master title style</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B01F9CA3-105E-4857-9057-6DB6197DA786}" type="datetimeFigureOut">
              <a:rPr lang="en-US" smtClean="0"/>
              <a:t>7/9/2013</a:t>
            </a:fld>
            <a:endParaRPr lang="en-US"/>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B01F9CA3-105E-4857-9057-6DB6197DA786}" type="datetimeFigureOut">
              <a:rPr lang="en-US" smtClean="0"/>
              <a:t>7/9/2013</a:t>
            </a:fld>
            <a:endParaRPr lang="en-US"/>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en-US"/>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0936" y="2926080"/>
            <a:ext cx="5065776" cy="169164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B01F9CA3-105E-4857-9057-6DB6197DA786}" type="datetimeFigureOut">
              <a:rPr lang="en-US" smtClean="0"/>
              <a:t>7/9/2013</a:t>
            </a:fld>
            <a:endParaRPr lang="en-US"/>
          </a:p>
        </p:txBody>
      </p:sp>
      <p:sp>
        <p:nvSpPr>
          <p:cNvPr id="4" name="Footer Placeholder 3"/>
          <p:cNvSpPr>
            <a:spLocks noGrp="1"/>
          </p:cNvSpPr>
          <p:nvPr>
            <p:ph type="ftr" sz="quarter" idx="11"/>
          </p:nvPr>
        </p:nvSpPr>
        <p:spPr>
          <a:xfrm rot="900000">
            <a:off x="2493721" y="6101033"/>
            <a:ext cx="3052113" cy="365125"/>
          </a:xfrm>
        </p:spPr>
        <p:txBody>
          <a:bodyPr/>
          <a:lstStyle/>
          <a:p>
            <a:endParaRPr lang="en-US"/>
          </a:p>
        </p:txBody>
      </p:sp>
      <p:sp>
        <p:nvSpPr>
          <p:cNvPr id="5" name="Slide Number Placeholder 4"/>
          <p:cNvSpPr>
            <a:spLocks noGrp="1"/>
          </p:cNvSpPr>
          <p:nvPr>
            <p:ph type="sldNum" sz="quarter" idx="12"/>
          </p:nvPr>
        </p:nvSpPr>
        <p:spPr>
          <a:xfrm rot="900000">
            <a:off x="1261872" y="301752"/>
            <a:ext cx="2286000" cy="365125"/>
          </a:xfrm>
        </p:spPr>
        <p:txBody>
          <a:body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B01F9CA3-105E-4857-9057-6DB6197DA786}" type="datetimeFigureOut">
              <a:rPr lang="en-US" smtClean="0"/>
              <a:t>7/9/2013</a:t>
            </a:fld>
            <a:endParaRPr lang="en-US"/>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en-US"/>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en-US" smtClean="0"/>
              <a:t>Click to edit Master title style</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B01F9CA3-105E-4857-9057-6DB6197DA786}" type="datetimeFigureOut">
              <a:rPr lang="en-US" smtClean="0"/>
              <a:t>7/9/2013</a:t>
            </a:fld>
            <a:endParaRPr lang="en-US"/>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en-US" smtClean="0"/>
              <a:t>Click to edit Master title style</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B01F9CA3-105E-4857-9057-6DB6197DA786}" type="datetimeFigureOut">
              <a:rPr lang="en-US" smtClean="0"/>
              <a:t>7/9/2013</a:t>
            </a:fld>
            <a:endParaRPr lang="en-US"/>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7F5CE407-6216-4202-80E4-A30DC2F709B2}" type="slidenum">
              <a:rPr lang="en-US" smtClean="0"/>
              <a:t>‹#›</a:t>
            </a:fld>
            <a:endParaRPr lang="en-US"/>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5"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B01F9CA3-105E-4857-9057-6DB6197DA786}" type="datetimeFigureOut">
              <a:rPr lang="en-US" smtClean="0"/>
              <a:t>7/9/2013</a:t>
            </a:fld>
            <a:endParaRPr lang="en-US"/>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7F5CE407-6216-4202-80E4-A30DC2F709B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ransition/>
  <p:timing>
    <p:tnLst>
      <p:par>
        <p:cT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4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4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4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4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4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2.png"/><Relationship Id="rId5" Type="http://schemas.openxmlformats.org/officeDocument/2006/relationships/image" Target="../media/image3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2.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12.png"/><Relationship Id="rId2" Type="http://schemas.microsoft.com/office/2007/relationships/media" Target="../media/media4.wm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29.jp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ctrTitle"/>
          </p:nvPr>
        </p:nvSpPr>
        <p:spPr>
          <a:xfrm rot="-900000">
            <a:off x="-133597" y="2944759"/>
            <a:ext cx="5985159" cy="1606102"/>
          </a:xfrm>
          <a:prstGeom prst="rect">
            <a:avLst/>
          </a:prstGeom>
        </p:spPr>
        <p:txBody>
          <a:bodyPr lIns="91425" tIns="91425" rIns="91425" bIns="91425" anchor="b" anchorCtr="0">
            <a:noAutofit/>
          </a:bodyPr>
          <a:lstStyle/>
          <a:p>
            <a:pPr>
              <a:buNone/>
            </a:pPr>
            <a:r>
              <a:rPr lang="en" dirty="0">
                <a:latin typeface="Times New Roman"/>
                <a:ea typeface="Times New Roman"/>
                <a:cs typeface="Times New Roman"/>
                <a:sym typeface="Times New Roman"/>
              </a:rPr>
              <a:t>Remote Sensing</a:t>
            </a:r>
          </a:p>
        </p:txBody>
      </p:sp>
      <p:pic>
        <p:nvPicPr>
          <p:cNvPr id="4" name="Picture 3" descr="RS.jpg"/>
          <p:cNvPicPr>
            <a:picLocks noChangeAspect="1"/>
          </p:cNvPicPr>
          <p:nvPr/>
        </p:nvPicPr>
        <p:blipFill>
          <a:blip r:embed="rId5">
            <a:alphaModFix amt="58000"/>
            <a:extLst>
              <a:ext uri="{28A0092B-C50C-407E-A947-70E740481C1C}">
                <a14:useLocalDpi xmlns:a14="http://schemas.microsoft.com/office/drawing/2010/main" val="0"/>
              </a:ext>
            </a:extLst>
          </a:blip>
          <a:stretch>
            <a:fillRect/>
          </a:stretch>
        </p:blipFill>
        <p:spPr>
          <a:xfrm>
            <a:off x="0" y="0"/>
            <a:ext cx="3223988" cy="2914210"/>
          </a:xfrm>
          <a:prstGeom prst="rect">
            <a:avLst/>
          </a:prstGeom>
          <a:ln>
            <a:noFill/>
          </a:ln>
          <a:effectLst>
            <a:softEdge rad="112500"/>
          </a:effectLst>
        </p:spPr>
      </p:pic>
      <p:pic>
        <p:nvPicPr>
          <p:cNvPr id="6" name="Movie on 6-24-13 at 5.39 PM #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34616" y="28876"/>
            <a:ext cx="3509384" cy="2339589"/>
          </a:xfrm>
          <a:prstGeom prst="rect">
            <a:avLst/>
          </a:prstGeom>
        </p:spPr>
      </p:pic>
      <p:sp>
        <p:nvSpPr>
          <p:cNvPr id="2" name="TextBox 1"/>
          <p:cNvSpPr txBox="1"/>
          <p:nvPr/>
        </p:nvSpPr>
        <p:spPr>
          <a:xfrm>
            <a:off x="1120088" y="6069973"/>
            <a:ext cx="5164667" cy="646331"/>
          </a:xfrm>
          <a:prstGeom prst="rect">
            <a:avLst/>
          </a:prstGeom>
          <a:noFill/>
        </p:spPr>
        <p:txBody>
          <a:bodyPr wrap="square" rtlCol="0">
            <a:spAutoFit/>
          </a:bodyPr>
          <a:lstStyle/>
          <a:p>
            <a:r>
              <a:rPr lang="en-US" sz="1800" dirty="0" smtClean="0">
                <a:solidFill>
                  <a:schemeClr val="tx1"/>
                </a:solidFill>
                <a:latin typeface="Times New Roman"/>
                <a:cs typeface="Times New Roman"/>
              </a:rPr>
              <a:t>Brought to you by Kalyx McDonald</a:t>
            </a:r>
          </a:p>
          <a:p>
            <a:r>
              <a:rPr lang="en-US" sz="1800" dirty="0" smtClean="0">
                <a:solidFill>
                  <a:schemeClr val="tx1"/>
                </a:solidFill>
                <a:latin typeface="Times New Roman"/>
                <a:cs typeface="Times New Roman"/>
              </a:rPr>
              <a:t>Created by Kalyx McDonald and Courtney Farmer</a:t>
            </a:r>
            <a:endParaRPr lang="en-US" sz="1800" dirty="0">
              <a:solidFill>
                <a:schemeClr val="tx1"/>
              </a:solidFill>
              <a:latin typeface="Times New Roman"/>
              <a:cs typeface="Times New Roman"/>
            </a:endParaRPr>
          </a:p>
        </p:txBody>
      </p:sp>
      <p:pic>
        <p:nvPicPr>
          <p:cNvPr id="3" name="Picture 2" descr="cerser-150x15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2072" y="4694032"/>
            <a:ext cx="1011136" cy="1011136"/>
          </a:xfrm>
          <a:prstGeom prst="rect">
            <a:avLst/>
          </a:prstGeom>
        </p:spPr>
      </p:pic>
      <p:pic>
        <p:nvPicPr>
          <p:cNvPr id="5" name="Picture 4" descr="ecsu_seal.jpg"/>
          <p:cNvPicPr>
            <a:picLocks noChangeAspect="1"/>
          </p:cNvPicPr>
          <p:nvPr/>
        </p:nvPicPr>
        <p:blipFill>
          <a:blip r:embed="rId8">
            <a:extLst>
              <a:ext uri="{BEBA8EAE-BF5A-486C-A8C5-ECC9F3942E4B}">
                <a14:imgProps xmlns:a14="http://schemas.microsoft.com/office/drawing/2010/main">
                  <a14:imgLayer r:embed="rId9">
                    <a14:imgEffect>
                      <a14:backgroundRemoval t="1550" b="100000" l="0" r="100000">
                        <a14:backgroundMark x1="14844" y1="16279" x2="14844" y2="16279"/>
                        <a14:backgroundMark x1="14844" y1="16279" x2="14844" y2="16279"/>
                      </a14:backgroundRemoval>
                    </a14:imgEffect>
                  </a14:imgLayer>
                </a14:imgProps>
              </a:ext>
              <a:ext uri="{28A0092B-C50C-407E-A947-70E740481C1C}">
                <a14:useLocalDpi xmlns:a14="http://schemas.microsoft.com/office/drawing/2010/main" val="0"/>
              </a:ext>
            </a:extLst>
          </a:blip>
          <a:stretch>
            <a:fillRect/>
          </a:stretch>
        </p:blipFill>
        <p:spPr>
          <a:xfrm>
            <a:off x="7949318" y="3561007"/>
            <a:ext cx="1003298" cy="1011136"/>
          </a:xfrm>
          <a:prstGeom prst="rect">
            <a:avLst/>
          </a:prstGeom>
        </p:spPr>
      </p:pic>
      <p:pic>
        <p:nvPicPr>
          <p:cNvPr id="7" name="Picture 6" descr="mvsu.jpg"/>
          <p:cNvPicPr>
            <a:picLocks noChangeAspect="1"/>
          </p:cNvPicPr>
          <p:nvPr/>
        </p:nvPicPr>
        <p:blipFill>
          <a:blip r:embed="rId10">
            <a:extLst>
              <a:ext uri="{BEBA8EAE-BF5A-486C-A8C5-ECC9F3942E4B}">
                <a14:imgProps xmlns:a14="http://schemas.microsoft.com/office/drawing/2010/main">
                  <a14:imgLayer r:embed="rId11">
                    <a14:imgEffect>
                      <a14:backgroundRemoval t="0" b="98997" l="0" r="100000">
                        <a14:foregroundMark x1="59333" y1="45485" x2="59333" y2="45485"/>
                        <a14:foregroundMark x1="51000" y1="27759" x2="51000" y2="27759"/>
                        <a14:foregroundMark x1="36333" y1="25753" x2="36333" y2="25753"/>
                        <a14:foregroundMark x1="25000" y1="70569" x2="25000" y2="70569"/>
                        <a14:foregroundMark x1="21667" y1="43478" x2="21667" y2="43478"/>
                        <a14:foregroundMark x1="34333" y1="49833" x2="34333" y2="49833"/>
                        <a14:foregroundMark x1="21667" y1="35117" x2="21667" y2="35117"/>
                        <a14:foregroundMark x1="19667" y1="61204" x2="19667" y2="61204"/>
                      </a14:backgroundRemoval>
                    </a14:imgEffect>
                  </a14:imgLayer>
                </a14:imgProps>
              </a:ext>
              <a:ext uri="{28A0092B-C50C-407E-A947-70E740481C1C}">
                <a14:useLocalDpi xmlns:a14="http://schemas.microsoft.com/office/drawing/2010/main" val="0"/>
              </a:ext>
            </a:extLst>
          </a:blip>
          <a:stretch>
            <a:fillRect/>
          </a:stretch>
        </p:blipFill>
        <p:spPr>
          <a:xfrm>
            <a:off x="7982072" y="5846864"/>
            <a:ext cx="1014518" cy="1011136"/>
          </a:xfrm>
          <a:prstGeom prst="rect">
            <a:avLst/>
          </a:prstGeom>
        </p:spPr>
      </p:pic>
      <p:pic>
        <p:nvPicPr>
          <p:cNvPr id="9" name="Picture 8" descr="reu2013-100x100.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2072" y="2428938"/>
            <a:ext cx="970544" cy="970544"/>
          </a:xfrm>
          <a:prstGeom prst="rect">
            <a:avLst/>
          </a:prstGeom>
        </p:spPr>
      </p:pic>
    </p:spTree>
  </p:cSld>
  <p:clrMapOvr>
    <a:masterClrMapping/>
  </p:clrMapOvr>
  <p:transition spd="slow" advTm="538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mod="1">
    <p:ext uri="{E180D4A7-C9FB-4DFB-919C-405C955672EB}">
      <p14:showEvtLst xmlns:p14="http://schemas.microsoft.com/office/powerpoint/2010/main">
        <p14:playEvt time="0" objId="6"/>
        <p14:stopEvt time="5383"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prstGeom prst="rect">
            <a:avLst/>
          </a:prstGeom>
        </p:spPr>
        <p:txBody>
          <a:bodyPr lIns="91425" tIns="91425" rIns="91425" bIns="91425" anchor="b" anchorCtr="0">
            <a:noAutofit/>
          </a:bodyPr>
          <a:lstStyle/>
          <a:p>
            <a:pPr>
              <a:buNone/>
            </a:pPr>
            <a:r>
              <a:rPr lang="en-US" dirty="0" smtClean="0">
                <a:latin typeface="Times New Roman"/>
                <a:ea typeface="Times New Roman"/>
                <a:cs typeface="Times New Roman"/>
                <a:sym typeface="Times New Roman"/>
              </a:rPr>
              <a:t>Image/Data Types of </a:t>
            </a:r>
            <a:r>
              <a:rPr lang="en" dirty="0" smtClean="0">
                <a:latin typeface="Times New Roman"/>
                <a:ea typeface="Times New Roman"/>
                <a:cs typeface="Times New Roman"/>
                <a:sym typeface="Times New Roman"/>
              </a:rPr>
              <a:t>Resolution</a:t>
            </a:r>
            <a:endParaRPr lang="en" dirty="0">
              <a:latin typeface="Times New Roman"/>
              <a:ea typeface="Times New Roman"/>
              <a:cs typeface="Times New Roman"/>
              <a:sym typeface="Times New Roman"/>
            </a:endParaRPr>
          </a:p>
        </p:txBody>
      </p:sp>
      <p:sp>
        <p:nvSpPr>
          <p:cNvPr id="171" name="Shape 171"/>
          <p:cNvSpPr txBox="1">
            <a:spLocks noGrp="1"/>
          </p:cNvSpPr>
          <p:nvPr>
            <p:ph type="body" idx="1"/>
          </p:nvPr>
        </p:nvSpPr>
        <p:spPr>
          <a:prstGeom prst="rect">
            <a:avLst/>
          </a:prstGeom>
        </p:spPr>
        <p:txBody>
          <a:bodyPr lIns="91425" tIns="91425" rIns="91425" bIns="91425" anchor="t" anchorCtr="0">
            <a:noAutofit/>
          </a:bodyPr>
          <a:lstStyle/>
          <a:p>
            <a:pPr marL="457200" algn="ctr">
              <a:buSzPct val="100000"/>
              <a:buFont typeface="Wingdings" charset="2"/>
              <a:buChar char="u"/>
            </a:pPr>
            <a:r>
              <a:rPr lang="en" sz="1800" dirty="0" smtClean="0">
                <a:latin typeface="Times New Roman"/>
                <a:ea typeface="Times New Roman"/>
                <a:cs typeface="Times New Roman"/>
                <a:sym typeface="Times New Roman"/>
              </a:rPr>
              <a:t>Spatial </a:t>
            </a:r>
            <a:endParaRPr lang="en" sz="1800" dirty="0">
              <a:latin typeface="Times New Roman"/>
              <a:ea typeface="Times New Roman"/>
              <a:cs typeface="Times New Roman"/>
              <a:sym typeface="Times New Roman"/>
            </a:endParaRPr>
          </a:p>
          <a:p>
            <a:pPr algn="ctr">
              <a:buFont typeface="Wingdings" charset="2"/>
              <a:buChar char="u"/>
            </a:pPr>
            <a:endParaRPr lang="en" sz="1800" dirty="0">
              <a:latin typeface="Times New Roman"/>
              <a:ea typeface="Times New Roman"/>
              <a:cs typeface="Times New Roman"/>
              <a:sym typeface="Times New Roman"/>
            </a:endParaRPr>
          </a:p>
          <a:p>
            <a:pPr marL="457200" algn="ctr">
              <a:buSzPct val="100000"/>
              <a:buFont typeface="Wingdings" charset="2"/>
              <a:buChar char="u"/>
            </a:pPr>
            <a:r>
              <a:rPr lang="en" sz="1800" dirty="0">
                <a:latin typeface="Times New Roman"/>
                <a:ea typeface="Times New Roman"/>
                <a:cs typeface="Times New Roman"/>
                <a:sym typeface="Times New Roman"/>
              </a:rPr>
              <a:t>Spectral</a:t>
            </a:r>
          </a:p>
          <a:p>
            <a:pPr algn="ctr">
              <a:buFont typeface="Wingdings" charset="2"/>
              <a:buChar char="u"/>
            </a:pPr>
            <a:endParaRPr lang="en" sz="1800" dirty="0">
              <a:latin typeface="Times New Roman"/>
              <a:ea typeface="Times New Roman"/>
              <a:cs typeface="Times New Roman"/>
              <a:sym typeface="Times New Roman"/>
            </a:endParaRPr>
          </a:p>
          <a:p>
            <a:pPr marL="457200" algn="ctr">
              <a:buSzPct val="100000"/>
              <a:buFont typeface="Wingdings" charset="2"/>
              <a:buChar char="u"/>
            </a:pPr>
            <a:r>
              <a:rPr lang="en" sz="1800" dirty="0">
                <a:latin typeface="Times New Roman"/>
                <a:ea typeface="Times New Roman"/>
                <a:cs typeface="Times New Roman"/>
                <a:sym typeface="Times New Roman"/>
              </a:rPr>
              <a:t>Temporal </a:t>
            </a:r>
            <a:endParaRPr lang="en-US" sz="1800" dirty="0" smtClean="0">
              <a:latin typeface="Times New Roman"/>
              <a:ea typeface="Times New Roman"/>
              <a:cs typeface="Times New Roman"/>
              <a:sym typeface="Times New Roman"/>
            </a:endParaRPr>
          </a:p>
          <a:p>
            <a:pPr marL="457200" algn="ctr">
              <a:buSzPct val="100000"/>
              <a:buFont typeface="Wingdings" charset="2"/>
              <a:buChar char="u"/>
            </a:pPr>
            <a:endParaRPr lang="en" sz="1800" dirty="0">
              <a:latin typeface="Times New Roman"/>
              <a:ea typeface="Times New Roman"/>
              <a:cs typeface="Times New Roman"/>
              <a:sym typeface="Times New Roman"/>
            </a:endParaRPr>
          </a:p>
          <a:p>
            <a:pPr marL="457200" algn="ctr">
              <a:buSzPct val="100000"/>
              <a:buFont typeface="Wingdings" charset="2"/>
              <a:buChar char="u"/>
            </a:pPr>
            <a:r>
              <a:rPr lang="en" sz="1800" dirty="0">
                <a:latin typeface="Times New Roman"/>
                <a:ea typeface="Times New Roman"/>
                <a:cs typeface="Times New Roman"/>
                <a:sym typeface="Times New Roman"/>
              </a:rPr>
              <a:t>Radiometric </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 y="0"/>
            <a:ext cx="812800" cy="812800"/>
          </a:xfrm>
          <a:prstGeom prst="rect">
            <a:avLst/>
          </a:prstGeom>
        </p:spPr>
      </p:pic>
    </p:spTree>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prstGeom prst="rect">
            <a:avLst/>
          </a:prstGeom>
        </p:spPr>
        <p:txBody>
          <a:bodyPr lIns="91425" tIns="91425" rIns="91425" bIns="91425" anchor="b" anchorCtr="0">
            <a:noAutofit/>
          </a:bodyPr>
          <a:lstStyle/>
          <a:p>
            <a:pPr>
              <a:buNone/>
            </a:pPr>
            <a:r>
              <a:rPr lang="en" dirty="0" smtClean="0"/>
              <a:t>Spatial</a:t>
            </a:r>
            <a:r>
              <a:rPr lang="en-US" dirty="0" smtClean="0"/>
              <a:t> Resolution</a:t>
            </a:r>
            <a:r>
              <a:rPr lang="en" sz="1000" dirty="0" smtClean="0"/>
              <a:t>7</a:t>
            </a:r>
            <a:endParaRPr lang="en" sz="1000" dirty="0"/>
          </a:p>
        </p:txBody>
      </p:sp>
      <p:sp>
        <p:nvSpPr>
          <p:cNvPr id="177" name="Shape 177"/>
          <p:cNvSpPr txBox="1">
            <a:spLocks noGrp="1"/>
          </p:cNvSpPr>
          <p:nvPr>
            <p:ph type="body" idx="1"/>
          </p:nvPr>
        </p:nvSpPr>
        <p:spPr>
          <a:xfrm>
            <a:off x="364300" y="1569225"/>
            <a:ext cx="8229600" cy="4840199"/>
          </a:xfrm>
          <a:prstGeom prst="rect">
            <a:avLst/>
          </a:prstGeom>
        </p:spPr>
        <p:txBody>
          <a:bodyPr lIns="91425" tIns="91425" rIns="91425" bIns="91425" anchor="t" anchorCtr="0">
            <a:noAutofit/>
          </a:bodyPr>
          <a:lstStyle/>
          <a:p>
            <a:pPr lvl="0">
              <a:buNone/>
            </a:pPr>
            <a:r>
              <a:rPr lang="en-US" sz="1800" dirty="0" smtClean="0">
                <a:latin typeface="Rockwell headings"/>
                <a:cs typeface="Rockwell headings"/>
              </a:rPr>
              <a:t>It describes the ability of any image forming device such as an optical or radio telescope, microscope, or camera to distinguish small details of an object thereby making it a major determinant of image resolution</a:t>
            </a:r>
            <a:endParaRPr lang="en" sz="1800" dirty="0">
              <a:latin typeface="Times New Roman"/>
              <a:ea typeface="Times New Roman"/>
              <a:cs typeface="Times New Roman"/>
              <a:sym typeface="Times New Roman"/>
            </a:endParaRPr>
          </a:p>
        </p:txBody>
      </p:sp>
      <p:sp>
        <p:nvSpPr>
          <p:cNvPr id="178" name="Shape 178"/>
          <p:cNvSpPr txBox="1"/>
          <p:nvPr/>
        </p:nvSpPr>
        <p:spPr>
          <a:xfrm>
            <a:off x="8266850" y="5633795"/>
            <a:ext cx="547200" cy="446700"/>
          </a:xfrm>
          <a:prstGeom prst="rect">
            <a:avLst/>
          </a:prstGeom>
          <a:noFill/>
        </p:spPr>
        <p:txBody>
          <a:bodyPr lIns="91425" tIns="91425" rIns="91425" bIns="91425" anchor="t" anchorCtr="0">
            <a:noAutofit/>
          </a:bodyPr>
          <a:lstStyle/>
          <a:p>
            <a:pPr>
              <a:buNone/>
            </a:pPr>
            <a:r>
              <a:rPr lang="en" sz="1100" dirty="0">
                <a:solidFill>
                  <a:srgbClr val="FFFFFF"/>
                </a:solidFill>
              </a:rPr>
              <a:t>8</a:t>
            </a:r>
          </a:p>
        </p:txBody>
      </p:sp>
      <p:pic>
        <p:nvPicPr>
          <p:cNvPr id="2" name="Picture 1" desc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600" y="3223848"/>
            <a:ext cx="7436624" cy="2633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0"/>
            <a:ext cx="812800" cy="812800"/>
          </a:xfrm>
          <a:prstGeom prst="rect">
            <a:avLst/>
          </a:prstGeom>
        </p:spPr>
      </p:pic>
    </p:spTree>
  </p:cSld>
  <p:clrMapOvr>
    <a:masterClrMapping/>
  </p:clrMapOvr>
  <p:transition spd="slow" advTm="19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prstGeom prst="rect">
            <a:avLst/>
          </a:prstGeom>
        </p:spPr>
        <p:txBody>
          <a:bodyPr lIns="91425" tIns="91425" rIns="91425" bIns="91425" anchor="b" anchorCtr="0">
            <a:noAutofit/>
          </a:bodyPr>
          <a:lstStyle/>
          <a:p>
            <a:pPr>
              <a:buNone/>
            </a:pPr>
            <a:r>
              <a:rPr lang="en" dirty="0" smtClean="0"/>
              <a:t>Spectral</a:t>
            </a:r>
            <a:r>
              <a:rPr lang="en-US" dirty="0" smtClean="0"/>
              <a:t> Resolution</a:t>
            </a:r>
            <a:r>
              <a:rPr lang="en" sz="1000" dirty="0" smtClean="0"/>
              <a:t>7</a:t>
            </a:r>
            <a:endParaRPr lang="en" sz="1000" dirty="0"/>
          </a:p>
        </p:txBody>
      </p:sp>
      <p:sp>
        <p:nvSpPr>
          <p:cNvPr id="185" name="Shape 185"/>
          <p:cNvSpPr txBox="1">
            <a:spLocks noGrp="1"/>
          </p:cNvSpPr>
          <p:nvPr>
            <p:ph type="body" idx="1"/>
          </p:nvPr>
        </p:nvSpPr>
        <p:spPr>
          <a:prstGeom prst="rect">
            <a:avLst/>
          </a:prstGeom>
        </p:spPr>
        <p:txBody>
          <a:bodyPr lIns="91425" tIns="91425" rIns="91425" bIns="91425" anchor="t" anchorCtr="0">
            <a:noAutofit/>
          </a:bodyPr>
          <a:lstStyle/>
          <a:p>
            <a:pPr lvl="0">
              <a:buNone/>
            </a:pPr>
            <a:r>
              <a:rPr lang="en-US" sz="1800" dirty="0" smtClean="0">
                <a:solidFill>
                  <a:schemeClr val="tx1"/>
                </a:solidFill>
              </a:rPr>
              <a:t>The measure </a:t>
            </a:r>
            <a:r>
              <a:rPr lang="en-US" sz="1800" dirty="0">
                <a:solidFill>
                  <a:schemeClr val="tx1"/>
                </a:solidFill>
              </a:rPr>
              <a:t>of its ability to resolve features in the electromagnetic spectrum</a:t>
            </a:r>
            <a:endParaRPr lang="en" sz="1800" dirty="0">
              <a:latin typeface="Times New Roman"/>
              <a:ea typeface="Times New Roman"/>
              <a:cs typeface="Times New Roman"/>
              <a:sym typeface="Times New Roman"/>
            </a:endParaRPr>
          </a:p>
        </p:txBody>
      </p:sp>
      <p:sp>
        <p:nvSpPr>
          <p:cNvPr id="186" name="Shape 186"/>
          <p:cNvSpPr txBox="1"/>
          <p:nvPr/>
        </p:nvSpPr>
        <p:spPr>
          <a:xfrm>
            <a:off x="7833457" y="5997474"/>
            <a:ext cx="429899" cy="452400"/>
          </a:xfrm>
          <a:prstGeom prst="rect">
            <a:avLst/>
          </a:prstGeom>
          <a:noFill/>
        </p:spPr>
        <p:txBody>
          <a:bodyPr lIns="91425" tIns="91425" rIns="91425" bIns="91425" anchor="t" anchorCtr="0">
            <a:noAutofit/>
          </a:bodyPr>
          <a:lstStyle/>
          <a:p>
            <a:pPr lvl="0" rtl="0">
              <a:buNone/>
            </a:pPr>
            <a:r>
              <a:rPr lang="en" sz="1100" dirty="0">
                <a:solidFill>
                  <a:srgbClr val="FFFFFF"/>
                </a:solidFill>
              </a:rPr>
              <a:t>9</a:t>
            </a:r>
          </a:p>
        </p:txBody>
      </p:sp>
      <p:pic>
        <p:nvPicPr>
          <p:cNvPr id="2" name="Picture 1" desc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120" y="2451100"/>
            <a:ext cx="6589337" cy="3730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138" y="0"/>
            <a:ext cx="812800" cy="812800"/>
          </a:xfrm>
          <a:prstGeom prst="rect">
            <a:avLst/>
          </a:prstGeom>
        </p:spPr>
      </p:pic>
    </p:spTree>
  </p:cSld>
  <p:clrMapOvr>
    <a:masterClrMapping/>
  </p:clrMapOvr>
  <p:transition spd="slow" advTm="1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prstGeom prst="rect">
            <a:avLst/>
          </a:prstGeom>
        </p:spPr>
        <p:txBody>
          <a:bodyPr lIns="91425" tIns="91425" rIns="91425" bIns="91425" anchor="b" anchorCtr="0">
            <a:noAutofit/>
          </a:bodyPr>
          <a:lstStyle/>
          <a:p>
            <a:pPr>
              <a:buNone/>
            </a:pPr>
            <a:r>
              <a:rPr lang="en" dirty="0" smtClean="0"/>
              <a:t>Temporal</a:t>
            </a:r>
            <a:r>
              <a:rPr lang="en-US" dirty="0" smtClean="0"/>
              <a:t> Resolution</a:t>
            </a:r>
            <a:r>
              <a:rPr lang="en" sz="1000" dirty="0" smtClean="0"/>
              <a:t>7</a:t>
            </a:r>
            <a:endParaRPr lang="en" sz="1000" dirty="0"/>
          </a:p>
        </p:txBody>
      </p:sp>
      <p:sp>
        <p:nvSpPr>
          <p:cNvPr id="193" name="Shape 193"/>
          <p:cNvSpPr txBox="1">
            <a:spLocks noGrp="1"/>
          </p:cNvSpPr>
          <p:nvPr>
            <p:ph type="body" idx="1"/>
          </p:nvPr>
        </p:nvSpPr>
        <p:spPr>
          <a:xfrm>
            <a:off x="691750" y="1644875"/>
            <a:ext cx="8229600" cy="4840199"/>
          </a:xfrm>
          <a:prstGeom prst="rect">
            <a:avLst/>
          </a:prstGeom>
        </p:spPr>
        <p:txBody>
          <a:bodyPr lIns="91425" tIns="91425" rIns="91425" bIns="91425" anchor="t" anchorCtr="0">
            <a:noAutofit/>
          </a:bodyPr>
          <a:lstStyle/>
          <a:p>
            <a:pPr lvl="0" rtl="0">
              <a:buNone/>
            </a:pPr>
            <a:r>
              <a:rPr lang="en" sz="1800" dirty="0">
                <a:solidFill>
                  <a:srgbClr val="FFFFFF"/>
                </a:solidFill>
                <a:latin typeface="Times New Roman"/>
                <a:ea typeface="Times New Roman"/>
                <a:cs typeface="Times New Roman"/>
                <a:sym typeface="Times New Roman"/>
              </a:rPr>
              <a:t>The frequency of flyovers by the satellite or plane, and is only relevant in time-series studies or those requiring an averaged or mosaic image as in deforestation monitoring</a:t>
            </a:r>
            <a:r>
              <a:rPr lang="en" sz="1800" dirty="0" smtClean="0">
                <a:solidFill>
                  <a:srgbClr val="FFFFFF"/>
                </a:solidFill>
                <a:latin typeface="Times New Roman"/>
                <a:ea typeface="Times New Roman"/>
                <a:cs typeface="Times New Roman"/>
                <a:sym typeface="Times New Roman"/>
              </a:rPr>
              <a:t>.</a:t>
            </a:r>
            <a:endParaRPr lang="en" sz="1800" dirty="0">
              <a:latin typeface="Times New Roman"/>
              <a:ea typeface="Times New Roman"/>
              <a:cs typeface="Times New Roman"/>
              <a:sym typeface="Times New Roman"/>
            </a:endParaRPr>
          </a:p>
        </p:txBody>
      </p:sp>
      <p:sp>
        <p:nvSpPr>
          <p:cNvPr id="195" name="Shape 195"/>
          <p:cNvSpPr txBox="1"/>
          <p:nvPr/>
        </p:nvSpPr>
        <p:spPr>
          <a:xfrm>
            <a:off x="6654089" y="6208474"/>
            <a:ext cx="568200" cy="553200"/>
          </a:xfrm>
          <a:prstGeom prst="rect">
            <a:avLst/>
          </a:prstGeom>
          <a:noFill/>
        </p:spPr>
        <p:txBody>
          <a:bodyPr lIns="91425" tIns="91425" rIns="91425" bIns="91425" anchor="t" anchorCtr="0">
            <a:noAutofit/>
          </a:bodyPr>
          <a:lstStyle/>
          <a:p>
            <a:pPr>
              <a:buNone/>
            </a:pPr>
            <a:r>
              <a:rPr lang="en" sz="1100" dirty="0">
                <a:solidFill>
                  <a:srgbClr val="FFFFFF"/>
                </a:solidFill>
              </a:rPr>
              <a:t>10</a:t>
            </a:r>
          </a:p>
        </p:txBody>
      </p:sp>
      <p:pic>
        <p:nvPicPr>
          <p:cNvPr id="2" name="Picture 1" descr="U.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0300" y="3223931"/>
            <a:ext cx="4327872" cy="3261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5350" y="0"/>
            <a:ext cx="812800" cy="812800"/>
          </a:xfrm>
          <a:prstGeom prst="rect">
            <a:avLst/>
          </a:prstGeom>
        </p:spPr>
      </p:pic>
    </p:spTree>
  </p:cSld>
  <p:clrMapOvr>
    <a:masterClrMapping/>
  </p:clrMapOvr>
  <p:transition spd="slow" advTm="1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prstGeom prst="rect">
            <a:avLst/>
          </a:prstGeom>
        </p:spPr>
        <p:txBody>
          <a:bodyPr lIns="91425" tIns="91425" rIns="91425" bIns="91425" anchor="b" anchorCtr="0">
            <a:noAutofit/>
          </a:bodyPr>
          <a:lstStyle/>
          <a:p>
            <a:pPr>
              <a:buNone/>
            </a:pPr>
            <a:r>
              <a:rPr lang="en" dirty="0" smtClean="0"/>
              <a:t>Radiometric</a:t>
            </a:r>
            <a:r>
              <a:rPr lang="en-US" dirty="0" smtClean="0"/>
              <a:t> Resolution</a:t>
            </a:r>
            <a:r>
              <a:rPr lang="en" sz="1000" dirty="0" smtClean="0"/>
              <a:t>7</a:t>
            </a:r>
            <a:endParaRPr lang="en" sz="1000" dirty="0"/>
          </a:p>
        </p:txBody>
      </p:sp>
      <p:sp>
        <p:nvSpPr>
          <p:cNvPr id="201" name="Shape 201"/>
          <p:cNvSpPr txBox="1">
            <a:spLocks noGrp="1"/>
          </p:cNvSpPr>
          <p:nvPr>
            <p:ph type="body" idx="1"/>
          </p:nvPr>
        </p:nvSpPr>
        <p:spPr>
          <a:prstGeom prst="rect">
            <a:avLst/>
          </a:prstGeom>
        </p:spPr>
        <p:txBody>
          <a:bodyPr lIns="91425" tIns="91425" rIns="91425" bIns="91425" anchor="t" anchorCtr="0">
            <a:noAutofit/>
          </a:bodyPr>
          <a:lstStyle/>
          <a:p>
            <a:pPr lvl="0" rtl="0">
              <a:buNone/>
            </a:pPr>
            <a:r>
              <a:rPr lang="en" sz="1800" dirty="0">
                <a:latin typeface="Times New Roman"/>
                <a:ea typeface="Times New Roman"/>
                <a:cs typeface="Times New Roman"/>
                <a:sym typeface="Times New Roman"/>
              </a:rPr>
              <a:t>Measures the sensitivity of a sensor to differences in the intensity of the radiation measured</a:t>
            </a:r>
            <a:r>
              <a:rPr lang="en" sz="1800" dirty="0" smtClean="0">
                <a:latin typeface="Times New Roman"/>
                <a:ea typeface="Times New Roman"/>
                <a:cs typeface="Times New Roman"/>
                <a:sym typeface="Times New Roman"/>
              </a:rPr>
              <a:t>.</a:t>
            </a:r>
            <a:endParaRPr lang="en" sz="1800" dirty="0">
              <a:latin typeface="Times New Roman"/>
              <a:ea typeface="Times New Roman"/>
              <a:cs typeface="Times New Roman"/>
              <a:sym typeface="Times New Roman"/>
            </a:endParaRPr>
          </a:p>
        </p:txBody>
      </p:sp>
      <p:pic>
        <p:nvPicPr>
          <p:cNvPr id="4" name="Picture 3" descr="Screen Shot 2013-06-24 at 3.44.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2933" y="2120695"/>
            <a:ext cx="5029036" cy="4512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274637"/>
            <a:ext cx="812800" cy="812800"/>
          </a:xfrm>
          <a:prstGeom prst="rect">
            <a:avLst/>
          </a:prstGeom>
        </p:spPr>
      </p:pic>
    </p:spTree>
  </p:cSld>
  <p:clrMapOvr>
    <a:masterClrMapping/>
  </p:clrMapOvr>
  <p:transition spd="slow" advTm="1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0" y="-3"/>
            <a:ext cx="6879600" cy="813600"/>
          </a:xfrm>
          <a:prstGeom prst="rect">
            <a:avLst/>
          </a:prstGeom>
        </p:spPr>
        <p:txBody>
          <a:bodyPr lIns="91425" tIns="91425" rIns="91425" bIns="91425" anchor="b" anchorCtr="0">
            <a:noAutofit/>
          </a:bodyPr>
          <a:lstStyle/>
          <a:p>
            <a:pPr>
              <a:buNone/>
            </a:pPr>
            <a:r>
              <a:rPr lang="en" dirty="0">
                <a:latin typeface="Times New Roman"/>
                <a:ea typeface="Times New Roman"/>
                <a:cs typeface="Times New Roman"/>
                <a:sym typeface="Times New Roman"/>
              </a:rPr>
              <a:t>Platforms</a:t>
            </a:r>
          </a:p>
        </p:txBody>
      </p:sp>
      <p:sp>
        <p:nvSpPr>
          <p:cNvPr id="209" name="Shape 209"/>
          <p:cNvSpPr txBox="1">
            <a:spLocks noGrp="1"/>
          </p:cNvSpPr>
          <p:nvPr>
            <p:ph type="body" idx="1"/>
          </p:nvPr>
        </p:nvSpPr>
        <p:spPr>
          <a:xfrm>
            <a:off x="166800" y="885350"/>
            <a:ext cx="8229600" cy="4840199"/>
          </a:xfrm>
          <a:prstGeom prst="rect">
            <a:avLst/>
          </a:prstGeom>
        </p:spPr>
        <p:txBody>
          <a:bodyPr lIns="91425" tIns="91425" rIns="91425" bIns="91425" anchor="t" anchorCtr="0">
            <a:noAutofit/>
          </a:bodyPr>
          <a:lstStyle/>
          <a:p>
            <a:pPr lvl="0" algn="ctr" rtl="0">
              <a:buNone/>
            </a:pPr>
            <a:r>
              <a:rPr lang="en" sz="1800" dirty="0">
                <a:latin typeface="Times New Roman"/>
                <a:ea typeface="Times New Roman"/>
                <a:cs typeface="Times New Roman"/>
                <a:sym typeface="Times New Roman"/>
              </a:rPr>
              <a:t>
 Any medium that holds a sensory </a:t>
            </a:r>
            <a:r>
              <a:rPr lang="en-US" sz="1800" dirty="0" smtClean="0">
                <a:latin typeface="Times New Roman"/>
                <a:ea typeface="Times New Roman"/>
                <a:cs typeface="Times New Roman"/>
                <a:sym typeface="Times New Roman"/>
              </a:rPr>
              <a:t>item.</a:t>
            </a:r>
            <a:endParaRPr lang="en" sz="1800" dirty="0">
              <a:latin typeface="Times New Roman"/>
              <a:ea typeface="Times New Roman"/>
              <a:cs typeface="Times New Roman"/>
              <a:sym typeface="Times New Roman"/>
            </a:endParaRPr>
          </a:p>
          <a:p>
            <a:endParaRPr lang="en" sz="1800" dirty="0">
              <a:latin typeface="Times New Roman"/>
              <a:ea typeface="Times New Roman"/>
              <a:cs typeface="Times New Roman"/>
              <a:sym typeface="Times New Roman"/>
            </a:endParaRPr>
          </a:p>
          <a:p>
            <a:pPr marL="914400" lvl="1" indent="-342900" rtl="0">
              <a:buClr>
                <a:schemeClr val="lt1"/>
              </a:buClr>
              <a:buSzPct val="100000"/>
              <a:buFont typeface="Wingdings" charset="2"/>
              <a:buChar char="u"/>
            </a:pPr>
            <a:r>
              <a:rPr lang="en" sz="1800" dirty="0">
                <a:latin typeface="Times New Roman"/>
                <a:ea typeface="Times New Roman"/>
                <a:cs typeface="Times New Roman"/>
                <a:sym typeface="Times New Roman"/>
              </a:rPr>
              <a:t>Satellite (Telemetry)</a:t>
            </a:r>
          </a:p>
          <a:p>
            <a:pPr marL="914400" lvl="1" indent="-342900" rtl="0">
              <a:buClr>
                <a:schemeClr val="lt1"/>
              </a:buClr>
              <a:buSzPct val="100000"/>
              <a:buFont typeface="Wingdings" charset="2"/>
              <a:buChar char="u"/>
            </a:pPr>
            <a:r>
              <a:rPr lang="en" sz="1800" dirty="0">
                <a:latin typeface="Times New Roman"/>
                <a:ea typeface="Times New Roman"/>
                <a:cs typeface="Times New Roman"/>
                <a:sym typeface="Times New Roman"/>
              </a:rPr>
              <a:t>Balloons</a:t>
            </a:r>
          </a:p>
          <a:p>
            <a:pPr marL="914400" lvl="1" indent="-342900" rtl="0">
              <a:buClr>
                <a:schemeClr val="lt1"/>
              </a:buClr>
              <a:buSzPct val="100000"/>
              <a:buFont typeface="Wingdings" charset="2"/>
              <a:buChar char="u"/>
            </a:pPr>
            <a:r>
              <a:rPr lang="en" sz="1800" dirty="0">
                <a:latin typeface="Times New Roman"/>
                <a:ea typeface="Times New Roman"/>
                <a:cs typeface="Times New Roman"/>
                <a:sym typeface="Times New Roman"/>
              </a:rPr>
              <a:t>Airplane</a:t>
            </a:r>
          </a:p>
          <a:p>
            <a:pPr marL="914400" lvl="1" indent="-342900" rtl="0">
              <a:buClr>
                <a:schemeClr val="lt1"/>
              </a:buClr>
              <a:buSzPct val="100000"/>
              <a:buFont typeface="Wingdings" charset="2"/>
              <a:buChar char="u"/>
            </a:pPr>
            <a:r>
              <a:rPr lang="en" sz="1800" dirty="0">
                <a:latin typeface="Times New Roman"/>
                <a:ea typeface="Times New Roman"/>
                <a:cs typeface="Times New Roman"/>
                <a:sym typeface="Times New Roman"/>
              </a:rPr>
              <a:t>Rocket</a:t>
            </a:r>
          </a:p>
          <a:p>
            <a:pPr marL="914400" lvl="1" indent="-342900" rtl="0">
              <a:buClr>
                <a:schemeClr val="lt1"/>
              </a:buClr>
              <a:buSzPct val="100000"/>
              <a:buFont typeface="Wingdings" charset="2"/>
              <a:buChar char="u"/>
            </a:pPr>
            <a:r>
              <a:rPr lang="en" sz="1800" dirty="0">
                <a:latin typeface="Times New Roman"/>
                <a:ea typeface="Times New Roman"/>
                <a:cs typeface="Times New Roman"/>
                <a:sym typeface="Times New Roman"/>
              </a:rPr>
              <a:t>The Human Body</a:t>
            </a:r>
          </a:p>
          <a:p>
            <a:pPr marL="0" indent="0">
              <a:buNone/>
            </a:pPr>
            <a:endParaRPr lang="en" dirty="0"/>
          </a:p>
        </p:txBody>
      </p:sp>
      <p:sp>
        <p:nvSpPr>
          <p:cNvPr id="211" name="Shape 211"/>
          <p:cNvSpPr txBox="1"/>
          <p:nvPr/>
        </p:nvSpPr>
        <p:spPr>
          <a:xfrm>
            <a:off x="3569250" y="6428400"/>
            <a:ext cx="393900" cy="429599"/>
          </a:xfrm>
          <a:prstGeom prst="rect">
            <a:avLst/>
          </a:prstGeom>
          <a:noFill/>
        </p:spPr>
        <p:txBody>
          <a:bodyPr lIns="91425" tIns="91425" rIns="91425" bIns="91425" anchor="t" anchorCtr="0">
            <a:noAutofit/>
          </a:bodyPr>
          <a:lstStyle/>
          <a:p>
            <a:pPr>
              <a:buNone/>
            </a:pPr>
            <a:r>
              <a:rPr lang="en" sz="1200">
                <a:solidFill>
                  <a:srgbClr val="FFFFFF"/>
                </a:solidFill>
                <a:latin typeface="Times New Roman"/>
                <a:ea typeface="Times New Roman"/>
                <a:cs typeface="Times New Roman"/>
                <a:sym typeface="Times New Roman"/>
              </a:rPr>
              <a:t>15</a:t>
            </a:r>
          </a:p>
        </p:txBody>
      </p:sp>
      <p:pic>
        <p:nvPicPr>
          <p:cNvPr id="2" name="Picture 1" descr="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150" y="1946629"/>
            <a:ext cx="4333967" cy="4614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72550"/>
            <a:ext cx="812800" cy="812800"/>
          </a:xfrm>
          <a:prstGeom prst="rect">
            <a:avLst/>
          </a:prstGeom>
        </p:spPr>
      </p:pic>
    </p:spTree>
  </p:cSld>
  <p:clrMapOvr>
    <a:masterClrMapping/>
  </p:clrMapOvr>
  <p:transition spd="slow" advTm="1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p:nvPr/>
        </p:nvSpPr>
        <p:spPr>
          <a:xfrm>
            <a:off x="2866350" y="6058200"/>
            <a:ext cx="3411299" cy="799800"/>
          </a:xfrm>
          <a:prstGeom prst="rect">
            <a:avLst/>
          </a:prstGeom>
          <a:noFill/>
        </p:spPr>
        <p:txBody>
          <a:bodyPr lIns="91425" tIns="91425" rIns="91425" bIns="91425" anchor="t" anchorCtr="0">
            <a:noAutofit/>
          </a:bodyPr>
          <a:lstStyle/>
          <a:p>
            <a:pPr>
              <a:buNone/>
            </a:pPr>
            <a:r>
              <a:rPr lang="en-US" sz="2400" dirty="0" smtClean="0">
                <a:solidFill>
                  <a:srgbClr val="FFFFFF"/>
                </a:solidFill>
                <a:latin typeface="Times New Roman"/>
                <a:ea typeface="Times New Roman"/>
                <a:cs typeface="Times New Roman"/>
                <a:sym typeface="Times New Roman"/>
              </a:rPr>
              <a:t>Land-cover </a:t>
            </a:r>
            <a:r>
              <a:rPr lang="en" sz="2400" dirty="0" smtClean="0">
                <a:solidFill>
                  <a:srgbClr val="FFFFFF"/>
                </a:solidFill>
                <a:latin typeface="Times New Roman"/>
                <a:ea typeface="Times New Roman"/>
                <a:cs typeface="Times New Roman"/>
                <a:sym typeface="Times New Roman"/>
              </a:rPr>
              <a:t>Classification</a:t>
            </a:r>
            <a:endParaRPr lang="en" sz="2400" dirty="0">
              <a:solidFill>
                <a:srgbClr val="FFFFFF"/>
              </a:solidFill>
              <a:latin typeface="Times New Roman"/>
              <a:ea typeface="Times New Roman"/>
              <a:cs typeface="Times New Roman"/>
              <a:sym typeface="Times New Roman"/>
            </a:endParaRPr>
          </a:p>
        </p:txBody>
      </p:sp>
      <p:sp>
        <p:nvSpPr>
          <p:cNvPr id="218" name="Shape 218"/>
          <p:cNvSpPr txBox="1"/>
          <p:nvPr/>
        </p:nvSpPr>
        <p:spPr>
          <a:xfrm>
            <a:off x="6595160" y="5845483"/>
            <a:ext cx="962699" cy="439500"/>
          </a:xfrm>
          <a:prstGeom prst="rect">
            <a:avLst/>
          </a:prstGeom>
          <a:noFill/>
        </p:spPr>
        <p:txBody>
          <a:bodyPr lIns="91425" tIns="91425" rIns="91425" bIns="91425" anchor="t" anchorCtr="0">
            <a:noAutofit/>
          </a:bodyPr>
          <a:lstStyle/>
          <a:p>
            <a:pPr>
              <a:buNone/>
            </a:pPr>
            <a:r>
              <a:rPr lang="en" sz="1100">
                <a:solidFill>
                  <a:srgbClr val="FFFFFF"/>
                </a:solidFill>
                <a:latin typeface="Times New Roman"/>
                <a:ea typeface="Times New Roman"/>
                <a:cs typeface="Times New Roman"/>
                <a:sym typeface="Times New Roman"/>
              </a:rPr>
              <a:t>12</a:t>
            </a:r>
          </a:p>
        </p:txBody>
      </p:sp>
      <p:pic>
        <p:nvPicPr>
          <p:cNvPr id="2" name="Picture 1" descr="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04" y="1284730"/>
            <a:ext cx="5980856" cy="4826956"/>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normAutofit fontScale="90000"/>
          </a:bodyPr>
          <a:lstStyle/>
          <a:p>
            <a:r>
              <a:rPr lang="en-US" dirty="0" smtClean="0"/>
              <a:t>Research Areas:</a:t>
            </a:r>
            <a:br>
              <a:rPr lang="en-US" dirty="0" smtClean="0"/>
            </a:br>
            <a:r>
              <a:rPr lang="en-US" dirty="0" smtClean="0"/>
              <a:t>Classification</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0"/>
            <a:ext cx="812800" cy="812800"/>
          </a:xfrm>
          <a:prstGeom prst="rect">
            <a:avLst/>
          </a:prstGeom>
        </p:spPr>
      </p:pic>
    </p:spTree>
  </p:cSld>
  <p:clrMapOvr>
    <a:masterClrMapping/>
  </p:clrMapOvr>
  <p:transition spd="slow" advTm="1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Research Areas:</a:t>
            </a:r>
            <a:br>
              <a:rPr lang="en-US" dirty="0" smtClean="0"/>
            </a:br>
            <a:r>
              <a:rPr lang="en-US" dirty="0" smtClean="0"/>
              <a:t>Change</a:t>
            </a:r>
            <a:r>
              <a:rPr lang="en-US" baseline="0" dirty="0" smtClean="0"/>
              <a:t> Detection</a:t>
            </a:r>
            <a:endParaRPr lang="en-US" dirty="0"/>
          </a:p>
        </p:txBody>
      </p:sp>
      <p:sp>
        <p:nvSpPr>
          <p:cNvPr id="4" name="Shape 225"/>
          <p:cNvSpPr txBox="1"/>
          <p:nvPr/>
        </p:nvSpPr>
        <p:spPr>
          <a:xfrm>
            <a:off x="8796925" y="6487575"/>
            <a:ext cx="405899" cy="440999"/>
          </a:xfrm>
          <a:prstGeom prst="rect">
            <a:avLst/>
          </a:prstGeom>
          <a:noFill/>
        </p:spPr>
        <p:txBody>
          <a:bodyPr lIns="91425" tIns="91425" rIns="91425" bIns="91425" anchor="t" anchorCtr="0">
            <a:noAutofit/>
          </a:bodyPr>
          <a:lstStyle/>
          <a:p>
            <a:pPr>
              <a:buNone/>
            </a:pPr>
            <a:r>
              <a:rPr lang="en">
                <a:solidFill>
                  <a:srgbClr val="FFFFFF"/>
                </a:solidFill>
                <a:latin typeface="Times New Roman"/>
                <a:ea typeface="Times New Roman"/>
                <a:cs typeface="Times New Roman"/>
                <a:sym typeface="Times New Roman"/>
              </a:rPr>
              <a:t>14</a:t>
            </a:r>
          </a:p>
        </p:txBody>
      </p:sp>
      <p:pic>
        <p:nvPicPr>
          <p:cNvPr id="5" name="Picture 4" descr="Z.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125" y="1877166"/>
            <a:ext cx="7388191" cy="3625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274637"/>
            <a:ext cx="812800" cy="812800"/>
          </a:xfrm>
          <a:prstGeom prst="rect">
            <a:avLst/>
          </a:prstGeom>
        </p:spPr>
      </p:pic>
    </p:spTree>
    <p:extLst>
      <p:ext uri="{BB962C8B-B14F-4D97-AF65-F5344CB8AC3E}">
        <p14:creationId xmlns:p14="http://schemas.microsoft.com/office/powerpoint/2010/main" val="3945233553"/>
      </p:ext>
    </p:extLst>
  </p:cSld>
  <p:clrMapOvr>
    <a:masterClrMapping/>
  </p:clrMapOvr>
  <p:transition spd="slow" advTm="1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8" name="Shape 228"/>
          <p:cNvSpPr txBox="1"/>
          <p:nvPr/>
        </p:nvSpPr>
        <p:spPr>
          <a:xfrm>
            <a:off x="1183727" y="5891302"/>
            <a:ext cx="3693899" cy="329400"/>
          </a:xfrm>
          <a:prstGeom prst="rect">
            <a:avLst/>
          </a:prstGeom>
          <a:noFill/>
        </p:spPr>
        <p:txBody>
          <a:bodyPr lIns="91425" tIns="91425" rIns="91425" bIns="91425" anchor="t" anchorCtr="0">
            <a:noAutofit/>
          </a:bodyPr>
          <a:lstStyle/>
          <a:p>
            <a:pPr lvl="0" rtl="0">
              <a:buNone/>
            </a:pPr>
            <a:r>
              <a:rPr lang="en">
                <a:solidFill>
                  <a:srgbClr val="FFFFFF"/>
                </a:solidFill>
                <a:latin typeface="Times New Roman"/>
                <a:ea typeface="Times New Roman"/>
                <a:cs typeface="Times New Roman"/>
                <a:sym typeface="Times New Roman"/>
              </a:rPr>
              <a:t>13</a:t>
            </a:r>
          </a:p>
        </p:txBody>
      </p:sp>
      <p:pic>
        <p:nvPicPr>
          <p:cNvPr id="2" name="Picture 1" desc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445" y="2005731"/>
            <a:ext cx="6137355" cy="3885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p:txBody>
          <a:bodyPr>
            <a:normAutofit fontScale="90000"/>
          </a:bodyPr>
          <a:lstStyle/>
          <a:p>
            <a:r>
              <a:rPr lang="en-US" dirty="0" smtClean="0"/>
              <a:t>Research Areas:</a:t>
            </a:r>
            <a:br>
              <a:rPr lang="en-US" dirty="0" smtClean="0"/>
            </a:br>
            <a:r>
              <a:rPr lang="en-US" dirty="0" smtClean="0"/>
              <a:t>Target Detection</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274637"/>
            <a:ext cx="812800" cy="812800"/>
          </a:xfrm>
          <a:prstGeom prst="rect">
            <a:avLst/>
          </a:prstGeom>
        </p:spPr>
      </p:pic>
    </p:spTree>
  </p:cSld>
  <p:clrMapOvr>
    <a:masterClrMapping/>
  </p:clrMapOvr>
  <p:transition spd="slow" advTm="9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547917" y="-190313"/>
            <a:ext cx="6879600" cy="1143000"/>
          </a:xfrm>
          <a:prstGeom prst="rect">
            <a:avLst/>
          </a:prstGeom>
        </p:spPr>
        <p:txBody>
          <a:bodyPr lIns="91425" tIns="91425" rIns="91425" bIns="91425" anchor="b" anchorCtr="0">
            <a:noAutofit/>
          </a:bodyPr>
          <a:lstStyle/>
          <a:p>
            <a:pPr>
              <a:buNone/>
            </a:pPr>
            <a:r>
              <a:rPr lang="en" sz="3000" dirty="0">
                <a:latin typeface="Times New Roman"/>
                <a:ea typeface="Times New Roman"/>
                <a:cs typeface="Times New Roman"/>
                <a:sym typeface="Times New Roman"/>
              </a:rPr>
              <a:t>References </a:t>
            </a:r>
          </a:p>
        </p:txBody>
      </p:sp>
      <p:sp>
        <p:nvSpPr>
          <p:cNvPr id="234" name="Shape 234"/>
          <p:cNvSpPr txBox="1">
            <a:spLocks noGrp="1"/>
          </p:cNvSpPr>
          <p:nvPr>
            <p:ph type="body" idx="1"/>
          </p:nvPr>
        </p:nvSpPr>
        <p:spPr>
          <a:xfrm>
            <a:off x="457200" y="941456"/>
            <a:ext cx="8229600" cy="4840199"/>
          </a:xfrm>
          <a:prstGeom prst="rect">
            <a:avLst/>
          </a:prstGeom>
        </p:spPr>
        <p:txBody>
          <a:bodyPr lIns="91425" tIns="91425" rIns="91425" bIns="91425" anchor="t" anchorCtr="0">
            <a:noAutofit/>
          </a:bodyPr>
          <a:lstStyle/>
          <a:p>
            <a:pPr lvl="0" rtl="0">
              <a:buClr>
                <a:srgbClr val="000000"/>
              </a:buClr>
              <a:buSzPct val="91666"/>
              <a:buFont typeface="Arial"/>
              <a:buNone/>
            </a:pPr>
            <a:r>
              <a:rPr lang="en" sz="1100" dirty="0">
                <a:solidFill>
                  <a:schemeClr val="tx1"/>
                </a:solidFill>
                <a:latin typeface="Times New Roman"/>
                <a:ea typeface="Times New Roman"/>
                <a:cs typeface="Times New Roman"/>
                <a:sym typeface="Times New Roman"/>
              </a:rPr>
              <a:t>1. http://serc.carleton.edu/images/research_education/katrina/katrina.jpg</a:t>
            </a:r>
          </a:p>
          <a:p>
            <a:pPr lvl="0" rtl="0">
              <a:buClr>
                <a:srgbClr val="000000"/>
              </a:buClr>
              <a:buSzPct val="91666"/>
              <a:buFont typeface="Arial"/>
              <a:buNone/>
            </a:pPr>
            <a:r>
              <a:rPr lang="en" sz="1100" dirty="0">
                <a:solidFill>
                  <a:schemeClr val="tx1"/>
                </a:solidFill>
                <a:latin typeface="Times New Roman"/>
                <a:ea typeface="Times New Roman"/>
                <a:cs typeface="Times New Roman"/>
                <a:sym typeface="Times New Roman"/>
              </a:rPr>
              <a:t>2.http://www.hurricanekatrina.com/levees-repaired-in-new-orleans.html</a:t>
            </a:r>
          </a:p>
          <a:p>
            <a:pPr lvl="0" rtl="0">
              <a:buNone/>
            </a:pPr>
            <a:r>
              <a:rPr lang="en" sz="1100" dirty="0">
                <a:solidFill>
                  <a:schemeClr val="tx1"/>
                </a:solidFill>
                <a:latin typeface="Times New Roman"/>
                <a:ea typeface="Times New Roman"/>
                <a:cs typeface="Times New Roman"/>
                <a:sym typeface="Times New Roman"/>
              </a:rPr>
              <a:t>3..http://</a:t>
            </a:r>
            <a:r>
              <a:rPr lang="en" sz="1100" dirty="0" smtClean="0">
                <a:solidFill>
                  <a:schemeClr val="tx1"/>
                </a:solidFill>
                <a:latin typeface="Times New Roman"/>
                <a:ea typeface="Times New Roman"/>
                <a:cs typeface="Times New Roman"/>
                <a:sym typeface="Times New Roman"/>
              </a:rPr>
              <a:t>www.katrinadestruction.com/images/v/noaa_overhead_gulf_coast_aerial_images/katrina-new-orleans-la-4-08-31-2005c1.jpg.html</a:t>
            </a:r>
            <a:endParaRPr lang="en-US" sz="1100" dirty="0" smtClean="0">
              <a:solidFill>
                <a:schemeClr val="tx1"/>
              </a:solidFill>
              <a:latin typeface="Times New Roman"/>
              <a:ea typeface="Times New Roman"/>
              <a:cs typeface="Times New Roman"/>
              <a:sym typeface="Times New Roman"/>
            </a:endParaRPr>
          </a:p>
          <a:p>
            <a:pPr lvl="0" rtl="0">
              <a:buClr>
                <a:srgbClr val="000000"/>
              </a:buClr>
              <a:buSzPct val="91666"/>
              <a:buFont typeface="Arial"/>
              <a:buNone/>
            </a:pPr>
            <a:r>
              <a:rPr lang="en-US" sz="1100" dirty="0" smtClean="0">
                <a:solidFill>
                  <a:schemeClr val="tx1"/>
                </a:solidFill>
                <a:latin typeface="Times New Roman"/>
                <a:ea typeface="Times New Roman"/>
                <a:cs typeface="Times New Roman"/>
                <a:sym typeface="Times New Roman"/>
              </a:rPr>
              <a:t>4. http://</a:t>
            </a:r>
            <a:r>
              <a:rPr lang="en-US" sz="1100" dirty="0" err="1" smtClean="0">
                <a:solidFill>
                  <a:schemeClr val="tx1"/>
                </a:solidFill>
                <a:latin typeface="Times New Roman"/>
                <a:ea typeface="Times New Roman"/>
                <a:cs typeface="Times New Roman"/>
                <a:sym typeface="Times New Roman"/>
              </a:rPr>
              <a:t>ee.stanford.edu</a:t>
            </a:r>
            <a:r>
              <a:rPr lang="en-US" sz="1100" dirty="0" smtClean="0">
                <a:solidFill>
                  <a:schemeClr val="tx1"/>
                </a:solidFill>
                <a:latin typeface="Times New Roman"/>
                <a:ea typeface="Times New Roman"/>
                <a:cs typeface="Times New Roman"/>
                <a:sym typeface="Times New Roman"/>
              </a:rPr>
              <a:t>/~</a:t>
            </a:r>
            <a:r>
              <a:rPr lang="en-US" sz="1100" dirty="0" err="1" smtClean="0">
                <a:solidFill>
                  <a:schemeClr val="tx1"/>
                </a:solidFill>
                <a:latin typeface="Times New Roman"/>
                <a:ea typeface="Times New Roman"/>
                <a:cs typeface="Times New Roman"/>
                <a:sym typeface="Times New Roman"/>
              </a:rPr>
              <a:t>zebker</a:t>
            </a:r>
            <a:r>
              <a:rPr lang="en-US" sz="1100" dirty="0" smtClean="0">
                <a:solidFill>
                  <a:schemeClr val="tx1"/>
                </a:solidFill>
                <a:latin typeface="Times New Roman"/>
                <a:ea typeface="Times New Roman"/>
                <a:cs typeface="Times New Roman"/>
                <a:sym typeface="Times New Roman"/>
              </a:rPr>
              <a:t>/images/</a:t>
            </a:r>
            <a:r>
              <a:rPr lang="en-US" sz="1100" dirty="0" err="1" smtClean="0">
                <a:solidFill>
                  <a:schemeClr val="tx1"/>
                </a:solidFill>
                <a:latin typeface="Times New Roman"/>
                <a:ea typeface="Times New Roman"/>
                <a:cs typeface="Times New Roman"/>
                <a:sym typeface="Times New Roman"/>
              </a:rPr>
              <a:t>ersgeometry_small.gif</a:t>
            </a:r>
            <a:endParaRPr lang="en" sz="1100" dirty="0">
              <a:solidFill>
                <a:schemeClr val="tx1"/>
              </a:solidFill>
              <a:latin typeface="Times New Roman"/>
              <a:ea typeface="Times New Roman"/>
              <a:cs typeface="Times New Roman"/>
              <a:sym typeface="Times New Roman"/>
            </a:endParaRPr>
          </a:p>
          <a:p>
            <a:pPr lvl="0" rtl="0">
              <a:buNone/>
            </a:pPr>
            <a:r>
              <a:rPr lang="en" sz="1100" dirty="0">
                <a:solidFill>
                  <a:schemeClr val="tx1"/>
                </a:solidFill>
                <a:latin typeface="Times New Roman"/>
                <a:ea typeface="Times New Roman"/>
                <a:cs typeface="Times New Roman"/>
                <a:sym typeface="Times New Roman"/>
              </a:rPr>
              <a:t>5. http://</a:t>
            </a:r>
            <a:r>
              <a:rPr lang="en" sz="1100" dirty="0" smtClean="0">
                <a:solidFill>
                  <a:schemeClr val="tx1"/>
                </a:solidFill>
                <a:latin typeface="Times New Roman"/>
                <a:ea typeface="Times New Roman"/>
                <a:cs typeface="Times New Roman"/>
                <a:sym typeface="Times New Roman"/>
              </a:rPr>
              <a:t>www.qrg.northwestern.edu/projects/vss/docs/communications/1-what-is-wavelength.html</a:t>
            </a:r>
            <a:endParaRPr lang="en-US" sz="1100" dirty="0" smtClean="0">
              <a:solidFill>
                <a:schemeClr val="tx1"/>
              </a:solidFill>
              <a:latin typeface="Times New Roman"/>
              <a:ea typeface="Times New Roman"/>
              <a:cs typeface="Times New Roman"/>
              <a:sym typeface="Times New Roman"/>
            </a:endParaRPr>
          </a:p>
          <a:p>
            <a:pPr lvl="0">
              <a:buNone/>
            </a:pPr>
            <a:r>
              <a:rPr lang="en-US" sz="1100" dirty="0" smtClean="0">
                <a:solidFill>
                  <a:schemeClr val="tx1"/>
                </a:solidFill>
                <a:latin typeface="Times New Roman"/>
                <a:ea typeface="Times New Roman"/>
                <a:cs typeface="Times New Roman"/>
                <a:sym typeface="Times New Roman"/>
              </a:rPr>
              <a:t>6.</a:t>
            </a:r>
            <a:r>
              <a:rPr lang="pl-PL" sz="1100" dirty="0">
                <a:solidFill>
                  <a:schemeClr val="tx1"/>
                </a:solidFill>
                <a:latin typeface="Times New Roman"/>
                <a:ea typeface="Times New Roman"/>
                <a:cs typeface="Times New Roman"/>
                <a:sym typeface="Times New Roman"/>
              </a:rPr>
              <a:t> </a:t>
            </a:r>
            <a:r>
              <a:rPr lang="en-US" sz="1100" dirty="0">
                <a:solidFill>
                  <a:schemeClr val="tx1"/>
                </a:solidFill>
                <a:latin typeface="Times New Roman"/>
                <a:ea typeface="Times New Roman"/>
                <a:cs typeface="Times New Roman"/>
                <a:sym typeface="Times New Roman"/>
              </a:rPr>
              <a:t>http://</a:t>
            </a:r>
            <a:r>
              <a:rPr lang="en-US" sz="1100" dirty="0" err="1">
                <a:solidFill>
                  <a:schemeClr val="tx1"/>
                </a:solidFill>
                <a:latin typeface="Times New Roman"/>
                <a:ea typeface="Times New Roman"/>
                <a:cs typeface="Times New Roman"/>
                <a:sym typeface="Times New Roman"/>
              </a:rPr>
              <a:t>www.arete.com</a:t>
            </a:r>
            <a:r>
              <a:rPr lang="en-US" sz="1100" dirty="0">
                <a:solidFill>
                  <a:schemeClr val="tx1"/>
                </a:solidFill>
                <a:latin typeface="Times New Roman"/>
                <a:ea typeface="Times New Roman"/>
                <a:cs typeface="Times New Roman"/>
                <a:sym typeface="Times New Roman"/>
              </a:rPr>
              <a:t>/</a:t>
            </a:r>
            <a:r>
              <a:rPr lang="en-US" sz="1100" dirty="0" err="1">
                <a:solidFill>
                  <a:schemeClr val="tx1"/>
                </a:solidFill>
                <a:latin typeface="Times New Roman"/>
                <a:ea typeface="Times New Roman"/>
                <a:cs typeface="Times New Roman"/>
                <a:sym typeface="Times New Roman"/>
              </a:rPr>
              <a:t>arete_innovation</a:t>
            </a:r>
            <a:r>
              <a:rPr lang="en-US" sz="1100" dirty="0">
                <a:solidFill>
                  <a:schemeClr val="tx1"/>
                </a:solidFill>
                <a:latin typeface="Times New Roman"/>
                <a:ea typeface="Times New Roman"/>
                <a:cs typeface="Times New Roman"/>
                <a:sym typeface="Times New Roman"/>
              </a:rPr>
              <a:t>/active_eo1.aspx</a:t>
            </a:r>
            <a:endParaRPr lang="pl-PL" sz="1100" dirty="0" smtClean="0">
              <a:solidFill>
                <a:schemeClr val="tx1"/>
              </a:solidFill>
              <a:latin typeface="Times New Roman"/>
              <a:ea typeface="Times New Roman"/>
              <a:cs typeface="Times New Roman"/>
              <a:sym typeface="Times New Roman"/>
            </a:endParaRPr>
          </a:p>
          <a:p>
            <a:pPr lvl="0">
              <a:buNone/>
            </a:pPr>
            <a:r>
              <a:rPr lang="en" sz="1100" dirty="0" smtClean="0">
                <a:solidFill>
                  <a:schemeClr val="tx1"/>
                </a:solidFill>
                <a:latin typeface="Times New Roman"/>
                <a:ea typeface="Times New Roman"/>
                <a:cs typeface="Times New Roman"/>
                <a:sym typeface="Times New Roman"/>
              </a:rPr>
              <a:t>7.Ghttp</a:t>
            </a:r>
            <a:r>
              <a:rPr lang="en" sz="1100" dirty="0">
                <a:solidFill>
                  <a:schemeClr val="tx1"/>
                </a:solidFill>
                <a:latin typeface="Times New Roman"/>
                <a:ea typeface="Times New Roman"/>
                <a:cs typeface="Times New Roman"/>
                <a:sym typeface="Times New Roman"/>
              </a:rPr>
              <a:t>://climatechangeminute.podbean.com/2012/04/23/four-resolutions-of-remote-sensing/</a:t>
            </a:r>
          </a:p>
          <a:p>
            <a:pPr lvl="0" rtl="0">
              <a:buNone/>
            </a:pPr>
            <a:r>
              <a:rPr lang="en" sz="1100" dirty="0">
                <a:solidFill>
                  <a:schemeClr val="tx1"/>
                </a:solidFill>
                <a:latin typeface="Times New Roman"/>
                <a:ea typeface="Times New Roman"/>
                <a:cs typeface="Times New Roman"/>
                <a:sym typeface="Times New Roman"/>
              </a:rPr>
              <a:t>8. http://www.sciencedirect.com/science/article/pii/S0924271612001013</a:t>
            </a:r>
          </a:p>
          <a:p>
            <a:pPr lvl="0" rtl="0">
              <a:buNone/>
            </a:pPr>
            <a:r>
              <a:rPr lang="en" sz="1100" dirty="0">
                <a:solidFill>
                  <a:schemeClr val="tx1"/>
                </a:solidFill>
                <a:latin typeface="Times New Roman"/>
                <a:ea typeface="Times New Roman"/>
                <a:cs typeface="Times New Roman"/>
                <a:sym typeface="Times New Roman"/>
              </a:rPr>
              <a:t>9.http://www.intechopen.com/books/biomass-and-remote-sensing-of-biomass/introduction-to-remote-sensing-of-biomass</a:t>
            </a:r>
          </a:p>
          <a:p>
            <a:pPr lvl="0" rtl="0">
              <a:buNone/>
            </a:pPr>
            <a:r>
              <a:rPr lang="en" sz="1100" dirty="0">
                <a:solidFill>
                  <a:schemeClr val="tx1"/>
                </a:solidFill>
                <a:latin typeface="Times New Roman"/>
                <a:ea typeface="Times New Roman"/>
                <a:cs typeface="Times New Roman"/>
                <a:sym typeface="Times New Roman"/>
              </a:rPr>
              <a:t>10.http://</a:t>
            </a:r>
            <a:r>
              <a:rPr lang="en" sz="1100" dirty="0" smtClean="0">
                <a:solidFill>
                  <a:schemeClr val="tx1"/>
                </a:solidFill>
                <a:latin typeface="Times New Roman"/>
                <a:ea typeface="Times New Roman"/>
                <a:cs typeface="Times New Roman"/>
                <a:sym typeface="Times New Roman"/>
              </a:rPr>
              <a:t>www.nrcan.gc.ca/earth-sciences/geography-boundary/remote-sensing/fundamentals/1954</a:t>
            </a:r>
            <a:endParaRPr lang="en-US" sz="1100" dirty="0" smtClean="0">
              <a:solidFill>
                <a:schemeClr val="tx1"/>
              </a:solidFill>
              <a:latin typeface="Times New Roman"/>
              <a:ea typeface="Times New Roman"/>
              <a:cs typeface="Times New Roman"/>
              <a:sym typeface="Times New Roman"/>
            </a:endParaRPr>
          </a:p>
          <a:p>
            <a:pPr>
              <a:buNone/>
            </a:pPr>
            <a:r>
              <a:rPr lang="en-US" sz="1100" dirty="0" smtClean="0">
                <a:solidFill>
                  <a:schemeClr val="tx1"/>
                </a:solidFill>
                <a:latin typeface="Times New Roman"/>
                <a:ea typeface="Times New Roman"/>
                <a:cs typeface="Times New Roman"/>
                <a:sym typeface="Times New Roman"/>
              </a:rPr>
              <a:t>11. </a:t>
            </a:r>
            <a:r>
              <a:rPr lang="pl-PL" sz="1100" dirty="0">
                <a:solidFill>
                  <a:schemeClr val="tx1"/>
                </a:solidFill>
                <a:latin typeface="Times New Roman"/>
                <a:ea typeface="Times New Roman"/>
                <a:cs typeface="Times New Roman"/>
                <a:sym typeface="Times New Roman"/>
              </a:rPr>
              <a:t>http://www.gdcanada.com/content/53ac10af-9e37-470f-a879-f28cd680b11f/20090331120814.</a:t>
            </a:r>
            <a:r>
              <a:rPr lang="pl-PL" sz="1100" dirty="0" smtClean="0">
                <a:solidFill>
                  <a:schemeClr val="tx1"/>
                </a:solidFill>
                <a:latin typeface="Times New Roman"/>
                <a:ea typeface="Times New Roman"/>
                <a:cs typeface="Times New Roman"/>
                <a:sym typeface="Times New Roman"/>
              </a:rPr>
              <a:t>cfm</a:t>
            </a:r>
          </a:p>
          <a:p>
            <a:pPr>
              <a:buNone/>
            </a:pPr>
            <a:r>
              <a:rPr lang="en" sz="1100" dirty="0" smtClean="0">
                <a:solidFill>
                  <a:schemeClr val="tx1"/>
                </a:solidFill>
                <a:latin typeface="Times New Roman"/>
                <a:ea typeface="Times New Roman"/>
                <a:cs typeface="Times New Roman"/>
                <a:sym typeface="Times New Roman"/>
              </a:rPr>
              <a:t>12.http</a:t>
            </a:r>
            <a:r>
              <a:rPr lang="en" sz="1100" dirty="0">
                <a:solidFill>
                  <a:schemeClr val="tx1"/>
                </a:solidFill>
                <a:latin typeface="Times New Roman"/>
                <a:ea typeface="Times New Roman"/>
                <a:cs typeface="Times New Roman"/>
                <a:sym typeface="Times New Roman"/>
              </a:rPr>
              <a:t>://www.learnremotesensing.org/modules/image_classification/index.php?target=image_class</a:t>
            </a:r>
          </a:p>
          <a:p>
            <a:pPr lvl="0" rtl="0">
              <a:buNone/>
            </a:pPr>
            <a:r>
              <a:rPr lang="en" sz="1100" dirty="0">
                <a:solidFill>
                  <a:schemeClr val="tx1"/>
                </a:solidFill>
                <a:latin typeface="Times New Roman"/>
                <a:ea typeface="Times New Roman"/>
                <a:cs typeface="Times New Roman"/>
                <a:sym typeface="Times New Roman"/>
              </a:rPr>
              <a:t>13.http://opticalengineering.spiedigitallibrary.org/article.aspx?articleid=1568410</a:t>
            </a:r>
          </a:p>
          <a:p>
            <a:pPr lvl="0" rtl="0">
              <a:buNone/>
            </a:pPr>
            <a:r>
              <a:rPr lang="en" sz="1100" dirty="0">
                <a:solidFill>
                  <a:schemeClr val="tx1"/>
                </a:solidFill>
                <a:latin typeface="Times New Roman"/>
                <a:ea typeface="Times New Roman"/>
                <a:cs typeface="Times New Roman"/>
                <a:sym typeface="Times New Roman"/>
              </a:rPr>
              <a:t>14.http://www.earthzine.org/2011/07/20/remote-sensing-%E2%80%93-an-effective-data-source-for-urban-monitoring/</a:t>
            </a:r>
          </a:p>
          <a:p>
            <a:pPr lvl="0" rtl="0">
              <a:buNone/>
            </a:pPr>
            <a:r>
              <a:rPr lang="en" sz="1100" dirty="0">
                <a:solidFill>
                  <a:schemeClr val="tx1"/>
                </a:solidFill>
                <a:latin typeface="Times New Roman"/>
                <a:ea typeface="Times New Roman"/>
                <a:cs typeface="Times New Roman"/>
                <a:sym typeface="Times New Roman"/>
              </a:rPr>
              <a:t>15.http://www.gisdevelopment.net/technology/rs/techrs0020pf.htm</a:t>
            </a:r>
          </a:p>
          <a:p>
            <a:pPr lvl="0" rtl="0">
              <a:buNone/>
            </a:pPr>
            <a:r>
              <a:rPr lang="en" sz="1100" dirty="0">
                <a:solidFill>
                  <a:schemeClr val="tx1"/>
                </a:solidFill>
                <a:latin typeface="Times New Roman"/>
                <a:ea typeface="Times New Roman"/>
                <a:cs typeface="Times New Roman"/>
                <a:sym typeface="Times New Roman"/>
              </a:rPr>
              <a:t>16.http://54961968.nhd.weebly.com/background-context.html</a:t>
            </a:r>
          </a:p>
          <a:p>
            <a:pPr lvl="0" rtl="0">
              <a:buNone/>
            </a:pPr>
            <a:r>
              <a:rPr lang="en" sz="1100" dirty="0">
                <a:solidFill>
                  <a:schemeClr val="tx1"/>
                </a:solidFill>
                <a:latin typeface="Times New Roman"/>
                <a:ea typeface="Times New Roman"/>
                <a:cs typeface="Times New Roman"/>
                <a:sym typeface="Times New Roman"/>
              </a:rPr>
              <a:t>17.http://www.oneonta.edu/faculty/baumanpr/geosat2/RS%20History%20II/RS-History-Part-2.html</a:t>
            </a:r>
          </a:p>
          <a:p>
            <a:pPr lvl="0" rtl="0">
              <a:buNone/>
            </a:pPr>
            <a:r>
              <a:rPr lang="en" sz="1100" dirty="0">
                <a:solidFill>
                  <a:schemeClr val="tx1"/>
                </a:solidFill>
                <a:latin typeface="Times New Roman"/>
                <a:ea typeface="Times New Roman"/>
                <a:cs typeface="Times New Roman"/>
                <a:sym typeface="Times New Roman"/>
              </a:rPr>
              <a:t>18.http://history.nasa.gov/SP-400/sp400.htm</a:t>
            </a:r>
          </a:p>
          <a:p>
            <a:pPr lvl="0" rtl="0">
              <a:buNone/>
            </a:pPr>
            <a:r>
              <a:rPr lang="en" sz="1100" dirty="0">
                <a:solidFill>
                  <a:schemeClr val="tx1"/>
                </a:solidFill>
                <a:latin typeface="Times New Roman"/>
                <a:ea typeface="Times New Roman"/>
                <a:cs typeface="Times New Roman"/>
                <a:sym typeface="Times New Roman"/>
              </a:rPr>
              <a:t>19.http://www.strategic-air-command.com/aircraft/reconnaissance/u2_spyplane.htm</a:t>
            </a:r>
          </a:p>
          <a:p>
            <a:pPr lvl="0" rtl="0">
              <a:buNone/>
            </a:pPr>
            <a:r>
              <a:rPr lang="en" sz="1100" dirty="0">
                <a:solidFill>
                  <a:schemeClr val="tx1"/>
                </a:solidFill>
                <a:latin typeface="Times New Roman"/>
                <a:ea typeface="Times New Roman"/>
                <a:cs typeface="Times New Roman"/>
                <a:sym typeface="Times New Roman"/>
              </a:rPr>
              <a:t>20.http://</a:t>
            </a:r>
            <a:r>
              <a:rPr lang="en" sz="1100" dirty="0" smtClean="0">
                <a:solidFill>
                  <a:schemeClr val="tx1"/>
                </a:solidFill>
                <a:latin typeface="Times New Roman"/>
                <a:ea typeface="Times New Roman"/>
                <a:cs typeface="Times New Roman"/>
                <a:sym typeface="Times New Roman"/>
              </a:rPr>
              <a:t>www.fas.org/irp/imint/kh12_2.htm</a:t>
            </a:r>
            <a:endParaRPr lang="en-US" sz="1100" dirty="0" smtClean="0">
              <a:solidFill>
                <a:schemeClr val="tx1"/>
              </a:solidFill>
              <a:latin typeface="Times New Roman"/>
              <a:ea typeface="Times New Roman"/>
              <a:cs typeface="Times New Roman"/>
              <a:sym typeface="Times New Roman"/>
            </a:endParaRPr>
          </a:p>
          <a:p>
            <a:pPr lvl="0">
              <a:buNone/>
            </a:pPr>
            <a:r>
              <a:rPr lang="en-US" sz="1100" dirty="0">
                <a:solidFill>
                  <a:schemeClr val="tx1"/>
                </a:solidFill>
                <a:latin typeface="Times New Roman"/>
                <a:ea typeface="Times New Roman"/>
                <a:cs typeface="Times New Roman"/>
                <a:sym typeface="Times New Roman"/>
              </a:rPr>
              <a:t>21. </a:t>
            </a:r>
            <a:r>
              <a:rPr lang="en-US" sz="1100" dirty="0" smtClean="0">
                <a:solidFill>
                  <a:schemeClr val="tx1"/>
                </a:solidFill>
                <a:latin typeface="Times New Roman"/>
                <a:ea typeface="Times New Roman"/>
                <a:cs typeface="Times New Roman"/>
                <a:sym typeface="Times New Roman"/>
              </a:rPr>
              <a:t>http://</a:t>
            </a:r>
            <a:r>
              <a:rPr lang="en-US" sz="1100" dirty="0" err="1" smtClean="0">
                <a:solidFill>
                  <a:schemeClr val="tx1"/>
                </a:solidFill>
                <a:latin typeface="Times New Roman"/>
                <a:ea typeface="Times New Roman"/>
                <a:cs typeface="Times New Roman"/>
                <a:sym typeface="Times New Roman"/>
              </a:rPr>
              <a:t>www.airships.net</a:t>
            </a:r>
            <a:r>
              <a:rPr lang="en-US" sz="1100" dirty="0" smtClean="0">
                <a:solidFill>
                  <a:schemeClr val="tx1"/>
                </a:solidFill>
                <a:latin typeface="Times New Roman"/>
                <a:ea typeface="Times New Roman"/>
                <a:cs typeface="Times New Roman"/>
                <a:sym typeface="Times New Roman"/>
              </a:rPr>
              <a:t>/zeppelins</a:t>
            </a:r>
          </a:p>
          <a:p>
            <a:pPr lvl="0">
              <a:buNone/>
            </a:pPr>
            <a:r>
              <a:rPr lang="en-US" sz="1100" dirty="0" smtClean="0">
                <a:solidFill>
                  <a:schemeClr val="tx1"/>
                </a:solidFill>
                <a:latin typeface="Times New Roman"/>
                <a:ea typeface="Times New Roman"/>
                <a:cs typeface="Times New Roman"/>
                <a:sym typeface="Times New Roman"/>
              </a:rPr>
              <a:t>22. </a:t>
            </a:r>
            <a:r>
              <a:rPr lang="nl-NL" sz="1100" dirty="0">
                <a:solidFill>
                  <a:schemeClr val="tx1"/>
                </a:solidFill>
                <a:latin typeface="Times New Roman"/>
                <a:ea typeface="Times New Roman"/>
                <a:cs typeface="Times New Roman"/>
                <a:sym typeface="Times New Roman"/>
              </a:rPr>
              <a:t>http://</a:t>
            </a:r>
            <a:r>
              <a:rPr lang="nl-NL" sz="1100" dirty="0" err="1">
                <a:solidFill>
                  <a:schemeClr val="tx1"/>
                </a:solidFill>
                <a:latin typeface="Times New Roman"/>
                <a:ea typeface="Times New Roman"/>
                <a:cs typeface="Times New Roman"/>
                <a:sym typeface="Times New Roman"/>
              </a:rPr>
              <a:t>teacheratsea.wordpress.com</a:t>
            </a:r>
            <a:r>
              <a:rPr lang="nl-NL" sz="1100" dirty="0">
                <a:solidFill>
                  <a:schemeClr val="tx1"/>
                </a:solidFill>
                <a:latin typeface="Times New Roman"/>
                <a:ea typeface="Times New Roman"/>
                <a:cs typeface="Times New Roman"/>
                <a:sym typeface="Times New Roman"/>
              </a:rPr>
              <a:t>/tag/radar-scans/</a:t>
            </a:r>
            <a:endParaRPr lang="en" sz="1100" dirty="0">
              <a:solidFill>
                <a:schemeClr val="tx1"/>
              </a:solidFill>
              <a:latin typeface="Times New Roman"/>
              <a:ea typeface="Times New Roman"/>
              <a:cs typeface="Times New Roman"/>
              <a:sym typeface="Times New Roman"/>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cSld>
  <p:clrMapOvr>
    <a:masterClrMapping/>
  </p:clrMapOvr>
  <p:transition spd="slow"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Shape 87"/>
          <p:cNvSpPr txBox="1"/>
          <p:nvPr/>
        </p:nvSpPr>
        <p:spPr>
          <a:xfrm>
            <a:off x="1417455" y="0"/>
            <a:ext cx="5703837" cy="793531"/>
          </a:xfrm>
          <a:prstGeom prst="rect">
            <a:avLst/>
          </a:prstGeom>
          <a:noFill/>
        </p:spPr>
        <p:txBody>
          <a:bodyPr lIns="91425" tIns="91425" rIns="91425" bIns="91425" anchor="t" anchorCtr="0">
            <a:noAutofit/>
          </a:bodyPr>
          <a:lstStyle/>
          <a:p>
            <a:pPr>
              <a:buNone/>
            </a:pPr>
            <a:r>
              <a:rPr lang="en" sz="1800" dirty="0">
                <a:solidFill>
                  <a:srgbClr val="FFFFFF"/>
                </a:solidFill>
                <a:latin typeface="+mj-lt"/>
                <a:ea typeface="Times New Roman"/>
                <a:cs typeface="Times New Roman"/>
                <a:sym typeface="Times New Roman"/>
              </a:rPr>
              <a:t>Did you know this was remote sensing? </a:t>
            </a:r>
          </a:p>
        </p:txBody>
      </p:sp>
      <p:sp>
        <p:nvSpPr>
          <p:cNvPr id="89" name="Shape 89"/>
          <p:cNvSpPr txBox="1"/>
          <p:nvPr/>
        </p:nvSpPr>
        <p:spPr>
          <a:xfrm>
            <a:off x="3764568" y="2962968"/>
            <a:ext cx="342600" cy="474000"/>
          </a:xfrm>
          <a:prstGeom prst="rect">
            <a:avLst/>
          </a:prstGeom>
          <a:noFill/>
        </p:spPr>
        <p:txBody>
          <a:bodyPr lIns="91425" tIns="91425" rIns="91425" bIns="91425" anchor="t" anchorCtr="0">
            <a:noAutofit/>
          </a:bodyPr>
          <a:lstStyle/>
          <a:p>
            <a:pPr>
              <a:buNone/>
            </a:pPr>
            <a:r>
              <a:rPr lang="en" sz="1200" dirty="0">
                <a:solidFill>
                  <a:srgbClr val="FFFFFF"/>
                </a:solidFill>
                <a:latin typeface="Times New Roman"/>
                <a:ea typeface="Times New Roman"/>
                <a:cs typeface="Times New Roman"/>
                <a:sym typeface="Times New Roman"/>
              </a:rPr>
              <a:t>1</a:t>
            </a:r>
          </a:p>
        </p:txBody>
      </p:sp>
      <p:sp>
        <p:nvSpPr>
          <p:cNvPr id="91" name="Shape 91"/>
          <p:cNvSpPr txBox="1"/>
          <p:nvPr/>
        </p:nvSpPr>
        <p:spPr>
          <a:xfrm>
            <a:off x="7939577" y="3122869"/>
            <a:ext cx="616799" cy="314099"/>
          </a:xfrm>
          <a:prstGeom prst="rect">
            <a:avLst/>
          </a:prstGeom>
          <a:noFill/>
        </p:spPr>
        <p:txBody>
          <a:bodyPr lIns="91425" tIns="91425" rIns="91425" bIns="91425" anchor="t" anchorCtr="0">
            <a:noAutofit/>
          </a:bodyPr>
          <a:lstStyle/>
          <a:p>
            <a:pPr>
              <a:buNone/>
            </a:pPr>
            <a:r>
              <a:rPr lang="en" sz="1200" dirty="0">
                <a:solidFill>
                  <a:srgbClr val="FFFFFF"/>
                </a:solidFill>
              </a:rPr>
              <a:t>2</a:t>
            </a:r>
          </a:p>
        </p:txBody>
      </p:sp>
      <p:sp>
        <p:nvSpPr>
          <p:cNvPr id="93" name="Shape 93"/>
          <p:cNvSpPr txBox="1"/>
          <p:nvPr/>
        </p:nvSpPr>
        <p:spPr>
          <a:xfrm>
            <a:off x="7939577" y="5635193"/>
            <a:ext cx="468300" cy="385199"/>
          </a:xfrm>
          <a:prstGeom prst="rect">
            <a:avLst/>
          </a:prstGeom>
          <a:noFill/>
        </p:spPr>
        <p:txBody>
          <a:bodyPr lIns="91425" tIns="91425" rIns="91425" bIns="91425" anchor="t" anchorCtr="0">
            <a:noAutofit/>
          </a:bodyPr>
          <a:lstStyle/>
          <a:p>
            <a:pPr>
              <a:buNone/>
            </a:pPr>
            <a:r>
              <a:rPr lang="en" sz="1200" dirty="0">
                <a:solidFill>
                  <a:srgbClr val="FFFFFF"/>
                </a:solidFill>
              </a:rPr>
              <a:t>3</a:t>
            </a:r>
          </a:p>
        </p:txBody>
      </p:sp>
      <p:pic>
        <p:nvPicPr>
          <p:cNvPr id="2" name="Picture 1"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80" y="695407"/>
            <a:ext cx="3059988" cy="2569961"/>
          </a:xfrm>
          <a:prstGeom prst="rect">
            <a:avLst/>
          </a:prstGeom>
          <a:ln>
            <a:noFill/>
          </a:ln>
          <a:effectLst>
            <a:outerShdw blurRad="292100" dist="139700" dir="2700000" algn="tl" rotWithShape="0">
              <a:srgbClr val="333333">
                <a:alpha val="65000"/>
              </a:srgbClr>
            </a:outerShdw>
          </a:effectLst>
        </p:spPr>
      </p:pic>
      <p:pic>
        <p:nvPicPr>
          <p:cNvPr id="3" name="Picture 2" descr="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4251" y="695407"/>
            <a:ext cx="3145326" cy="2627201"/>
          </a:xfrm>
          <a:prstGeom prst="rect">
            <a:avLst/>
          </a:prstGeom>
          <a:ln>
            <a:noFill/>
          </a:ln>
          <a:effectLst>
            <a:outerShdw blurRad="292100" dist="139700" dir="2700000" algn="tl" rotWithShape="0">
              <a:srgbClr val="333333">
                <a:alpha val="65000"/>
              </a:srgbClr>
            </a:outerShdw>
          </a:effectLst>
        </p:spPr>
      </p:pic>
      <p:pic>
        <p:nvPicPr>
          <p:cNvPr id="4" name="Picture 3" descr="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4251" y="3687313"/>
            <a:ext cx="3145326" cy="233706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017" y="3766544"/>
            <a:ext cx="3185844" cy="2253848"/>
          </a:xfrm>
          <a:prstGeom prst="rect">
            <a:avLst/>
          </a:prstGeom>
          <a:ln>
            <a:noFill/>
          </a:ln>
          <a:effectLst>
            <a:outerShdw blurRad="292100" dist="139700" dir="2700000" algn="tl" rotWithShape="0">
              <a:srgbClr val="333333">
                <a:alpha val="65000"/>
              </a:srgbClr>
            </a:outerShdw>
          </a:effectLst>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220" y="0"/>
            <a:ext cx="812800" cy="812800"/>
          </a:xfrm>
          <a:prstGeom prst="rect">
            <a:avLst/>
          </a:prstGeom>
        </p:spPr>
      </p:pic>
    </p:spTree>
  </p:cSld>
  <p:clrMapOvr>
    <a:masterClrMapping/>
  </p:clrMapOvr>
  <p:transition spd="slow"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7"/>
        <p14:stopEvt time="19812" objId="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49" y="468840"/>
            <a:ext cx="8570383" cy="1143000"/>
          </a:xfrm>
        </p:spPr>
        <p:txBody>
          <a:bodyPr>
            <a:normAutofit/>
          </a:bodyPr>
          <a:lstStyle/>
          <a:p>
            <a:r>
              <a:rPr lang="en-US" sz="2800" dirty="0" smtClean="0"/>
              <a:t>You can find more information at the following site</a:t>
            </a:r>
            <a:endParaRPr lang="en-US" sz="2800" dirty="0"/>
          </a:p>
        </p:txBody>
      </p:sp>
      <p:sp>
        <p:nvSpPr>
          <p:cNvPr id="3" name="Text Placeholder 2"/>
          <p:cNvSpPr>
            <a:spLocks noGrp="1"/>
          </p:cNvSpPr>
          <p:nvPr>
            <p:ph type="body" idx="1"/>
          </p:nvPr>
        </p:nvSpPr>
        <p:spPr>
          <a:xfrm>
            <a:off x="457200" y="2017801"/>
            <a:ext cx="8229600" cy="4840199"/>
          </a:xfrm>
        </p:spPr>
        <p:txBody>
          <a:bodyPr>
            <a:normAutofit/>
          </a:bodyPr>
          <a:lstStyle/>
          <a:p>
            <a:pPr marL="0" indent="0" algn="ctr">
              <a:buNone/>
            </a:pPr>
            <a:r>
              <a:rPr lang="en-US" sz="2400" dirty="0" smtClean="0"/>
              <a:t>CERSER</a:t>
            </a:r>
          </a:p>
          <a:p>
            <a:pPr marL="0" indent="0" algn="ctr">
              <a:buNone/>
            </a:pPr>
            <a:r>
              <a:rPr lang="hu-HU" sz="2400" dirty="0"/>
              <a:t>http://cerser.ecsu.edu/</a:t>
            </a:r>
            <a:endParaRPr lang="en-US" sz="2400" dirty="0"/>
          </a:p>
          <a:p>
            <a:pPr marL="0" indent="0" algn="ctr">
              <a:buNone/>
            </a:pPr>
            <a:endParaRPr lang="en-US" sz="2400" dirty="0"/>
          </a:p>
        </p:txBody>
      </p:sp>
    </p:spTree>
    <p:extLst>
      <p:ext uri="{BB962C8B-B14F-4D97-AF65-F5344CB8AC3E}">
        <p14:creationId xmlns:p14="http://schemas.microsoft.com/office/powerpoint/2010/main" val="1199671698"/>
      </p:ext>
    </p:extLst>
  </p:cSld>
  <p:clrMapOvr>
    <a:masterClrMapping/>
  </p:clrMapOvr>
  <p:transition spd="slow" advTm="7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457200" y="1499825"/>
            <a:ext cx="8229600" cy="2245800"/>
          </a:xfrm>
          <a:prstGeom prst="rect">
            <a:avLst/>
          </a:prstGeom>
        </p:spPr>
        <p:txBody>
          <a:bodyPr lIns="91425" tIns="91425" rIns="91425" bIns="91425" anchor="t" anchorCtr="0">
            <a:noAutofit/>
          </a:bodyPr>
          <a:lstStyle/>
          <a:p>
            <a:pPr lvl="0" algn="l" rtl="0">
              <a:buNone/>
            </a:pPr>
            <a:r>
              <a:rPr lang="en" sz="1800" dirty="0" smtClean="0">
                <a:latin typeface="Times New Roman"/>
                <a:ea typeface="Times New Roman"/>
                <a:cs typeface="Times New Roman"/>
                <a:sym typeface="Times New Roman"/>
              </a:rPr>
              <a:t>The </a:t>
            </a:r>
            <a:r>
              <a:rPr lang="en" sz="1800" dirty="0">
                <a:latin typeface="Times New Roman"/>
                <a:ea typeface="Times New Roman"/>
                <a:cs typeface="Times New Roman"/>
                <a:sym typeface="Times New Roman"/>
              </a:rPr>
              <a:t>art and science of obtaining information from an electromagnetic radiation signature without being in direct physical contact.</a:t>
            </a:r>
          </a:p>
        </p:txBody>
      </p:sp>
      <p:sp>
        <p:nvSpPr>
          <p:cNvPr id="3" name="Title 2"/>
          <p:cNvSpPr>
            <a:spLocks noGrp="1"/>
          </p:cNvSpPr>
          <p:nvPr>
            <p:ph type="title"/>
          </p:nvPr>
        </p:nvSpPr>
        <p:spPr/>
        <p:txBody>
          <a:bodyPr/>
          <a:lstStyle/>
          <a:p>
            <a:r>
              <a:rPr lang="en-US" dirty="0" smtClean="0"/>
              <a:t>Remote</a:t>
            </a:r>
            <a:r>
              <a:rPr lang="en-US" baseline="0" dirty="0" smtClean="0"/>
              <a:t> Sensing</a:t>
            </a:r>
            <a:endParaRPr lang="en-US" dirty="0"/>
          </a:p>
        </p:txBody>
      </p:sp>
      <p:pic>
        <p:nvPicPr>
          <p:cNvPr id="4" name="Picture 3"/>
          <p:cNvPicPr>
            <a:picLocks noChangeAspect="1"/>
          </p:cNvPicPr>
          <p:nvPr/>
        </p:nvPicPr>
        <p:blipFill>
          <a:blip r:embed="rId5"/>
          <a:stretch>
            <a:fillRect/>
          </a:stretch>
        </p:blipFill>
        <p:spPr>
          <a:xfrm>
            <a:off x="1788500" y="2451436"/>
            <a:ext cx="5080000" cy="3810000"/>
          </a:xfrm>
          <a:prstGeom prst="rect">
            <a:avLst/>
          </a:prstGeom>
          <a:ln>
            <a:noFill/>
          </a:ln>
          <a:effectLst>
            <a:outerShdw blurRad="292100" dist="139700" dir="2700000" algn="tl" rotWithShape="0">
              <a:srgbClr val="333333">
                <a:alpha val="65000"/>
              </a:srgbClr>
            </a:outerShdw>
          </a:effectLst>
        </p:spPr>
      </p:pic>
      <p:sp>
        <p:nvSpPr>
          <p:cNvPr id="7" name="Shape 93"/>
          <p:cNvSpPr txBox="1"/>
          <p:nvPr/>
        </p:nvSpPr>
        <p:spPr>
          <a:xfrm>
            <a:off x="6868500" y="5863999"/>
            <a:ext cx="468300" cy="385199"/>
          </a:xfrm>
          <a:prstGeom prst="rect">
            <a:avLst/>
          </a:prstGeom>
          <a:noFill/>
        </p:spPr>
        <p:txBody>
          <a:bodyPr lIns="91425" tIns="91425" rIns="91425" bIns="91425" anchor="t" anchorCtr="0">
            <a:noAutofit/>
          </a:bodyPr>
          <a:lstStyle/>
          <a:p>
            <a:pPr>
              <a:buNone/>
            </a:pPr>
            <a:r>
              <a:rPr lang="en-US" sz="1200" dirty="0" smtClean="0">
                <a:solidFill>
                  <a:srgbClr val="FFFFFF"/>
                </a:solidFill>
              </a:rPr>
              <a:t>4</a:t>
            </a:r>
            <a:endParaRPr lang="en" sz="1200" dirty="0">
              <a:solidFill>
                <a:srgbClr val="FFFFFF"/>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52416"/>
            <a:ext cx="812800" cy="812800"/>
          </a:xfrm>
          <a:prstGeom prst="rect">
            <a:avLst/>
          </a:prstGeom>
        </p:spPr>
      </p:pic>
    </p:spTree>
  </p:cSld>
  <p:clrMapOvr>
    <a:masterClrMapping/>
  </p:clrMapOvr>
  <p:transition spd="slow" advTm="9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9631"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 name="Picture 1" descr="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044" y="1566273"/>
            <a:ext cx="7953555" cy="3864109"/>
          </a:xfrm>
          <a:prstGeom prst="rect">
            <a:avLst/>
          </a:prstGeom>
          <a:ln>
            <a:noFill/>
          </a:ln>
          <a:effectLst>
            <a:softEdge rad="112500"/>
          </a:effectLst>
        </p:spPr>
      </p:pic>
      <p:sp>
        <p:nvSpPr>
          <p:cNvPr id="113" name="Shape 113"/>
          <p:cNvSpPr txBox="1"/>
          <p:nvPr/>
        </p:nvSpPr>
        <p:spPr>
          <a:xfrm>
            <a:off x="7269355" y="5198700"/>
            <a:ext cx="374399" cy="420900"/>
          </a:xfrm>
          <a:prstGeom prst="rect">
            <a:avLst/>
          </a:prstGeom>
          <a:noFill/>
        </p:spPr>
        <p:txBody>
          <a:bodyPr lIns="91425" tIns="91425" rIns="91425" bIns="91425" anchor="t" anchorCtr="0">
            <a:noAutofit/>
          </a:bodyPr>
          <a:lstStyle/>
          <a:p>
            <a:pPr lvl="0" rtl="0">
              <a:buNone/>
            </a:pPr>
            <a:r>
              <a:rPr lang="en" sz="900" dirty="0">
                <a:solidFill>
                  <a:srgbClr val="FFFFFF"/>
                </a:solidFill>
                <a:latin typeface="Times New Roman"/>
                <a:ea typeface="Times New Roman"/>
                <a:cs typeface="Times New Roman"/>
                <a:sym typeface="Times New Roman"/>
              </a:rPr>
              <a:t>
</a:t>
            </a:r>
            <a:r>
              <a:rPr lang="en" sz="1200" dirty="0">
                <a:solidFill>
                  <a:srgbClr val="FFFFFF"/>
                </a:solidFill>
                <a:latin typeface="Times New Roman"/>
                <a:ea typeface="Times New Roman"/>
                <a:cs typeface="Times New Roman"/>
                <a:sym typeface="Times New Roman"/>
              </a:rPr>
              <a:t>5</a:t>
            </a:r>
          </a:p>
        </p:txBody>
      </p:sp>
      <p:sp>
        <p:nvSpPr>
          <p:cNvPr id="114" name="Shape 114"/>
          <p:cNvSpPr/>
          <p:nvPr/>
        </p:nvSpPr>
        <p:spPr>
          <a:xfrm>
            <a:off x="585279" y="5657187"/>
            <a:ext cx="8191150" cy="663325"/>
          </a:xfrm>
          <a:custGeom>
            <a:avLst/>
            <a:gdLst/>
            <a:ahLst/>
            <a:cxnLst/>
            <a:rect l="0" t="0" r="0" b="0"/>
            <a:pathLst>
              <a:path w="11583" h="938" extrusionOk="0">
                <a:moveTo>
                  <a:pt x="0" y="728"/>
                </a:moveTo>
                <a:lnTo>
                  <a:pt x="0" y="12"/>
                </a:lnTo>
                <a:lnTo>
                  <a:pt x="517" y="12"/>
                </a:lnTo>
                <a:lnTo>
                  <a:pt x="517" y="96"/>
                </a:lnTo>
                <a:lnTo>
                  <a:pt x="94" y="96"/>
                </a:lnTo>
                <a:lnTo>
                  <a:pt x="94" y="315"/>
                </a:lnTo>
                <a:lnTo>
                  <a:pt x="490" y="315"/>
                </a:lnTo>
                <a:lnTo>
                  <a:pt x="490" y="399"/>
                </a:lnTo>
                <a:lnTo>
                  <a:pt x="94" y="399"/>
                </a:lnTo>
                <a:lnTo>
                  <a:pt x="94" y="643"/>
                </a:lnTo>
                <a:lnTo>
                  <a:pt x="534" y="643"/>
                </a:lnTo>
                <a:lnTo>
                  <a:pt x="534" y="728"/>
                </a:lnTo>
                <a:lnTo>
                  <a:pt x="0" y="728"/>
                </a:lnTo>
                <a:close/>
                <a:moveTo>
                  <a:pt x="651" y="728"/>
                </a:moveTo>
                <a:lnTo>
                  <a:pt x="651" y="12"/>
                </a:lnTo>
                <a:lnTo>
                  <a:pt x="739" y="12"/>
                </a:lnTo>
                <a:lnTo>
                  <a:pt x="739" y="728"/>
                </a:lnTo>
                <a:lnTo>
                  <a:pt x="651" y="728"/>
                </a:lnTo>
                <a:close/>
                <a:moveTo>
                  <a:pt x="1230" y="561"/>
                </a:moveTo>
                <a:lnTo>
                  <a:pt x="1321" y="572"/>
                </a:lnTo>
                <a:quadBezTo>
                  <a:pt x="1300" y="651"/>
                  <a:pt x="1242" y="695"/>
                </a:quadBezTo>
                <a:quadBezTo>
                  <a:pt x="1184" y="739"/>
                  <a:pt x="1093" y="739"/>
                </a:quadBezTo>
                <a:quadBezTo>
                  <a:pt x="979" y="739"/>
                  <a:pt x="913" y="669"/>
                </a:quadBezTo>
                <a:quadBezTo>
                  <a:pt x="846" y="599"/>
                  <a:pt x="846" y="473"/>
                </a:quadBezTo>
                <a:quadBezTo>
                  <a:pt x="846" y="342"/>
                  <a:pt x="914" y="270"/>
                </a:quadBezTo>
                <a:quadBezTo>
                  <a:pt x="981" y="197"/>
                  <a:pt x="1088" y="197"/>
                </a:quadBezTo>
                <a:quadBezTo>
                  <a:pt x="1192" y="197"/>
                  <a:pt x="1258" y="268"/>
                </a:quadBezTo>
                <a:quadBezTo>
                  <a:pt x="1324" y="339"/>
                  <a:pt x="1324" y="467"/>
                </a:quadBezTo>
                <a:quadBezTo>
                  <a:pt x="1324" y="475"/>
                  <a:pt x="1324" y="491"/>
                </a:quadBezTo>
                <a:lnTo>
                  <a:pt x="937" y="491"/>
                </a:lnTo>
                <a:quadBezTo>
                  <a:pt x="942" y="576"/>
                  <a:pt x="985" y="622"/>
                </a:quadBezTo>
                <a:quadBezTo>
                  <a:pt x="1029" y="667"/>
                  <a:pt x="1094" y="667"/>
                </a:quadBezTo>
                <a:quadBezTo>
                  <a:pt x="1142" y="667"/>
                  <a:pt x="1176" y="642"/>
                </a:quadBezTo>
                <a:quadBezTo>
                  <a:pt x="1210" y="616"/>
                  <a:pt x="1230" y="561"/>
                </a:quadBezTo>
                <a:close/>
                <a:moveTo>
                  <a:pt x="942" y="418"/>
                </a:moveTo>
                <a:lnTo>
                  <a:pt x="1231" y="418"/>
                </a:lnTo>
                <a:quadBezTo>
                  <a:pt x="1226" y="353"/>
                  <a:pt x="1198" y="320"/>
                </a:quadBezTo>
                <a:quadBezTo>
                  <a:pt x="1156" y="270"/>
                  <a:pt x="1089" y="270"/>
                </a:quadBezTo>
                <a:quadBezTo>
                  <a:pt x="1029" y="270"/>
                  <a:pt x="987" y="310"/>
                </a:quadBezTo>
                <a:quadBezTo>
                  <a:pt x="946" y="351"/>
                  <a:pt x="942" y="418"/>
                </a:quadBezTo>
                <a:close/>
                <a:moveTo>
                  <a:pt x="1770" y="538"/>
                </a:moveTo>
                <a:lnTo>
                  <a:pt x="1856" y="549"/>
                </a:lnTo>
                <a:quadBezTo>
                  <a:pt x="1842" y="638"/>
                  <a:pt x="1784" y="689"/>
                </a:quadBezTo>
                <a:quadBezTo>
                  <a:pt x="1726" y="739"/>
                  <a:pt x="1641" y="739"/>
                </a:quadBezTo>
                <a:quadBezTo>
                  <a:pt x="1534" y="739"/>
                  <a:pt x="1469" y="670"/>
                </a:quadBezTo>
                <a:quadBezTo>
                  <a:pt x="1405" y="600"/>
                  <a:pt x="1405" y="470"/>
                </a:quadBezTo>
                <a:quadBezTo>
                  <a:pt x="1405" y="386"/>
                  <a:pt x="1433" y="323"/>
                </a:quadBezTo>
                <a:quadBezTo>
                  <a:pt x="1460" y="260"/>
                  <a:pt x="1517" y="229"/>
                </a:quadBezTo>
                <a:quadBezTo>
                  <a:pt x="1574" y="197"/>
                  <a:pt x="1641" y="197"/>
                </a:quadBezTo>
                <a:quadBezTo>
                  <a:pt x="1726" y="197"/>
                  <a:pt x="1779" y="240"/>
                </a:quadBezTo>
                <a:quadBezTo>
                  <a:pt x="1833" y="283"/>
                  <a:pt x="1848" y="361"/>
                </a:quadBezTo>
                <a:lnTo>
                  <a:pt x="1763" y="375"/>
                </a:lnTo>
                <a:quadBezTo>
                  <a:pt x="1750" y="322"/>
                  <a:pt x="1719" y="296"/>
                </a:quadBezTo>
                <a:quadBezTo>
                  <a:pt x="1688" y="270"/>
                  <a:pt x="1645" y="270"/>
                </a:quadBezTo>
                <a:quadBezTo>
                  <a:pt x="1578" y="270"/>
                  <a:pt x="1537" y="317"/>
                </a:quadBezTo>
                <a:quadBezTo>
                  <a:pt x="1495" y="365"/>
                  <a:pt x="1495" y="468"/>
                </a:quadBezTo>
                <a:quadBezTo>
                  <a:pt x="1495" y="572"/>
                  <a:pt x="1535" y="620"/>
                </a:quadBezTo>
                <a:quadBezTo>
                  <a:pt x="1575" y="667"/>
                  <a:pt x="1640" y="667"/>
                </a:quadBezTo>
                <a:quadBezTo>
                  <a:pt x="1691" y="667"/>
                  <a:pt x="1726" y="635"/>
                </a:quadBezTo>
                <a:quadBezTo>
                  <a:pt x="1761" y="604"/>
                  <a:pt x="1770" y="538"/>
                </a:quadBezTo>
                <a:close/>
                <a:moveTo>
                  <a:pt x="2124" y="649"/>
                </a:moveTo>
                <a:lnTo>
                  <a:pt x="2136" y="727"/>
                </a:lnTo>
                <a:quadBezTo>
                  <a:pt x="2099" y="734"/>
                  <a:pt x="2070" y="734"/>
                </a:quadBezTo>
                <a:quadBezTo>
                  <a:pt x="2022" y="734"/>
                  <a:pt x="1996" y="719"/>
                </a:quadBezTo>
                <a:quadBezTo>
                  <a:pt x="1969" y="704"/>
                  <a:pt x="1958" y="680"/>
                </a:quadBezTo>
                <a:quadBezTo>
                  <a:pt x="1948" y="655"/>
                  <a:pt x="1948" y="576"/>
                </a:quadBezTo>
                <a:lnTo>
                  <a:pt x="1948" y="277"/>
                </a:lnTo>
                <a:lnTo>
                  <a:pt x="1883" y="277"/>
                </a:lnTo>
                <a:lnTo>
                  <a:pt x="1883" y="209"/>
                </a:lnTo>
                <a:lnTo>
                  <a:pt x="1948" y="209"/>
                </a:lnTo>
                <a:lnTo>
                  <a:pt x="1948" y="81"/>
                </a:lnTo>
                <a:lnTo>
                  <a:pt x="2035" y="28"/>
                </a:lnTo>
                <a:lnTo>
                  <a:pt x="2035" y="209"/>
                </a:lnTo>
                <a:lnTo>
                  <a:pt x="2124" y="209"/>
                </a:lnTo>
                <a:lnTo>
                  <a:pt x="2124" y="277"/>
                </a:lnTo>
                <a:lnTo>
                  <a:pt x="2035" y="277"/>
                </a:lnTo>
                <a:lnTo>
                  <a:pt x="2035" y="581"/>
                </a:lnTo>
                <a:quadBezTo>
                  <a:pt x="2035" y="618"/>
                  <a:pt x="2040" y="629"/>
                </a:quadBezTo>
                <a:quadBezTo>
                  <a:pt x="2044" y="640"/>
                  <a:pt x="2055" y="646"/>
                </a:quadBezTo>
                <a:quadBezTo>
                  <a:pt x="2065" y="652"/>
                  <a:pt x="2085" y="652"/>
                </a:quadBezTo>
                <a:quadBezTo>
                  <a:pt x="2100" y="652"/>
                  <a:pt x="2124" y="649"/>
                </a:quadBezTo>
                <a:close/>
                <a:moveTo>
                  <a:pt x="2208" y="728"/>
                </a:moveTo>
                <a:lnTo>
                  <a:pt x="2208" y="209"/>
                </a:lnTo>
                <a:lnTo>
                  <a:pt x="2288" y="209"/>
                </a:lnTo>
                <a:lnTo>
                  <a:pt x="2288" y="288"/>
                </a:lnTo>
                <a:quadBezTo>
                  <a:pt x="2318" y="232"/>
                  <a:pt x="2343" y="215"/>
                </a:quadBezTo>
                <a:quadBezTo>
                  <a:pt x="2369" y="197"/>
                  <a:pt x="2400" y="197"/>
                </a:quadBezTo>
                <a:quadBezTo>
                  <a:pt x="2444" y="197"/>
                  <a:pt x="2490" y="226"/>
                </a:quadBezTo>
                <a:lnTo>
                  <a:pt x="2460" y="307"/>
                </a:lnTo>
                <a:quadBezTo>
                  <a:pt x="2428" y="288"/>
                  <a:pt x="2395" y="288"/>
                </a:quadBezTo>
                <a:quadBezTo>
                  <a:pt x="2367" y="288"/>
                  <a:pt x="2344" y="305"/>
                </a:quadBezTo>
                <a:quadBezTo>
                  <a:pt x="2321" y="323"/>
                  <a:pt x="2311" y="354"/>
                </a:quadBezTo>
                <a:quadBezTo>
                  <a:pt x="2296" y="400"/>
                  <a:pt x="2296" y="456"/>
                </a:quadBezTo>
                <a:lnTo>
                  <a:pt x="2296" y="728"/>
                </a:lnTo>
                <a:lnTo>
                  <a:pt x="2208" y="728"/>
                </a:lnTo>
                <a:close/>
                <a:moveTo>
                  <a:pt x="2510" y="468"/>
                </a:moveTo>
                <a:quadBezTo>
                  <a:pt x="2510" y="324"/>
                  <a:pt x="2590" y="255"/>
                </a:quadBezTo>
                <a:quadBezTo>
                  <a:pt x="2657" y="197"/>
                  <a:pt x="2753" y="197"/>
                </a:quadBezTo>
                <a:quadBezTo>
                  <a:pt x="2860" y="197"/>
                  <a:pt x="2928" y="267"/>
                </a:quadBezTo>
                <a:quadBezTo>
                  <a:pt x="2996" y="337"/>
                  <a:pt x="2996" y="461"/>
                </a:quadBezTo>
                <a:quadBezTo>
                  <a:pt x="2996" y="561"/>
                  <a:pt x="2965" y="618"/>
                </a:quadBezTo>
                <a:quadBezTo>
                  <a:pt x="2936" y="676"/>
                  <a:pt x="2878" y="708"/>
                </a:quadBezTo>
                <a:quadBezTo>
                  <a:pt x="2821" y="739"/>
                  <a:pt x="2753" y="739"/>
                </a:quadBezTo>
                <a:quadBezTo>
                  <a:pt x="2644" y="739"/>
                  <a:pt x="2577" y="669"/>
                </a:quadBezTo>
                <a:quadBezTo>
                  <a:pt x="2510" y="600"/>
                  <a:pt x="2510" y="468"/>
                </a:quadBezTo>
                <a:close/>
                <a:moveTo>
                  <a:pt x="2600" y="468"/>
                </a:moveTo>
                <a:quadBezTo>
                  <a:pt x="2600" y="568"/>
                  <a:pt x="2644" y="618"/>
                </a:quadBezTo>
                <a:quadBezTo>
                  <a:pt x="2687" y="667"/>
                  <a:pt x="2753" y="667"/>
                </a:quadBezTo>
                <a:quadBezTo>
                  <a:pt x="2818" y="667"/>
                  <a:pt x="2862" y="617"/>
                </a:quadBezTo>
                <a:quadBezTo>
                  <a:pt x="2905" y="567"/>
                  <a:pt x="2905" y="465"/>
                </a:quadBezTo>
                <a:quadBezTo>
                  <a:pt x="2905" y="369"/>
                  <a:pt x="2861" y="320"/>
                </a:quadBezTo>
                <a:quadBezTo>
                  <a:pt x="2818" y="270"/>
                  <a:pt x="2753" y="270"/>
                </a:quadBezTo>
                <a:quadBezTo>
                  <a:pt x="2687" y="270"/>
                  <a:pt x="2644" y="319"/>
                </a:quadBezTo>
                <a:quadBezTo>
                  <a:pt x="2600" y="369"/>
                  <a:pt x="2600" y="468"/>
                </a:quadBezTo>
                <a:close/>
                <a:moveTo>
                  <a:pt x="3099" y="728"/>
                </a:moveTo>
                <a:lnTo>
                  <a:pt x="3099" y="209"/>
                </a:lnTo>
                <a:lnTo>
                  <a:pt x="3177" y="209"/>
                </a:lnTo>
                <a:lnTo>
                  <a:pt x="3177" y="282"/>
                </a:lnTo>
                <a:quadBezTo>
                  <a:pt x="3202" y="244"/>
                  <a:pt x="3242" y="221"/>
                </a:quadBezTo>
                <a:quadBezTo>
                  <a:pt x="3283" y="197"/>
                  <a:pt x="3334" y="197"/>
                </a:quadBezTo>
                <a:quadBezTo>
                  <a:pt x="3392" y="197"/>
                  <a:pt x="3429" y="221"/>
                </a:quadBezTo>
                <a:quadBezTo>
                  <a:pt x="3466" y="245"/>
                  <a:pt x="3481" y="288"/>
                </a:quadBezTo>
                <a:quadBezTo>
                  <a:pt x="3542" y="197"/>
                  <a:pt x="3641" y="197"/>
                </a:quadBezTo>
                <a:quadBezTo>
                  <a:pt x="3718" y="197"/>
                  <a:pt x="3760" y="240"/>
                </a:quadBezTo>
                <a:quadBezTo>
                  <a:pt x="3801" y="283"/>
                  <a:pt x="3801" y="372"/>
                </a:quadBezTo>
                <a:lnTo>
                  <a:pt x="3801" y="728"/>
                </a:lnTo>
                <a:lnTo>
                  <a:pt x="3714" y="728"/>
                </a:lnTo>
                <a:lnTo>
                  <a:pt x="3714" y="401"/>
                </a:lnTo>
                <a:quadBezTo>
                  <a:pt x="3714" y="348"/>
                  <a:pt x="3705" y="325"/>
                </a:quadBezTo>
                <a:quadBezTo>
                  <a:pt x="3697" y="302"/>
                  <a:pt x="3674" y="288"/>
                </a:quadBezTo>
                <a:quadBezTo>
                  <a:pt x="3652" y="273"/>
                  <a:pt x="3622" y="273"/>
                </a:quadBezTo>
                <a:quadBezTo>
                  <a:pt x="3567" y="273"/>
                  <a:pt x="3531" y="310"/>
                </a:quadBezTo>
                <a:quadBezTo>
                  <a:pt x="3495" y="346"/>
                  <a:pt x="3495" y="426"/>
                </a:quadBezTo>
                <a:lnTo>
                  <a:pt x="3495" y="728"/>
                </a:lnTo>
                <a:lnTo>
                  <a:pt x="3407" y="728"/>
                </a:lnTo>
                <a:lnTo>
                  <a:pt x="3407" y="391"/>
                </a:lnTo>
                <a:quadBezTo>
                  <a:pt x="3407" y="332"/>
                  <a:pt x="3385" y="303"/>
                </a:quadBezTo>
                <a:quadBezTo>
                  <a:pt x="3364" y="273"/>
                  <a:pt x="3315" y="273"/>
                </a:quadBezTo>
                <a:quadBezTo>
                  <a:pt x="3278" y="273"/>
                  <a:pt x="3246" y="293"/>
                </a:quadBezTo>
                <a:quadBezTo>
                  <a:pt x="3215" y="312"/>
                  <a:pt x="3201" y="350"/>
                </a:quadBezTo>
                <a:quadBezTo>
                  <a:pt x="3187" y="388"/>
                  <a:pt x="3187" y="458"/>
                </a:quadBezTo>
                <a:lnTo>
                  <a:pt x="3187" y="728"/>
                </a:lnTo>
                <a:lnTo>
                  <a:pt x="3099" y="728"/>
                </a:lnTo>
                <a:close/>
                <a:moveTo>
                  <a:pt x="4270" y="664"/>
                </a:moveTo>
                <a:quadBezTo>
                  <a:pt x="4221" y="705"/>
                  <a:pt x="4176" y="722"/>
                </a:quadBezTo>
                <a:quadBezTo>
                  <a:pt x="4131" y="739"/>
                  <a:pt x="4079" y="739"/>
                </a:quadBezTo>
                <a:quadBezTo>
                  <a:pt x="3994" y="739"/>
                  <a:pt x="3948" y="698"/>
                </a:quadBezTo>
                <a:quadBezTo>
                  <a:pt x="3902" y="656"/>
                  <a:pt x="3902" y="591"/>
                </a:quadBezTo>
                <a:quadBezTo>
                  <a:pt x="3902" y="553"/>
                  <a:pt x="3919" y="521"/>
                </a:quadBezTo>
                <a:quadBezTo>
                  <a:pt x="3937" y="490"/>
                  <a:pt x="3965" y="471"/>
                </a:quadBezTo>
                <a:quadBezTo>
                  <a:pt x="3993" y="452"/>
                  <a:pt x="4028" y="442"/>
                </a:quadBezTo>
                <a:quadBezTo>
                  <a:pt x="4054" y="435"/>
                  <a:pt x="4106" y="429"/>
                </a:quadBezTo>
                <a:quadBezTo>
                  <a:pt x="4212" y="416"/>
                  <a:pt x="4263" y="398"/>
                </a:quadBezTo>
                <a:quadBezTo>
                  <a:pt x="4263" y="380"/>
                  <a:pt x="4263" y="375"/>
                </a:quadBezTo>
                <a:quadBezTo>
                  <a:pt x="4263" y="322"/>
                  <a:pt x="4238" y="300"/>
                </a:quadBezTo>
                <a:quadBezTo>
                  <a:pt x="4205" y="270"/>
                  <a:pt x="4138" y="270"/>
                </a:quadBezTo>
                <a:quadBezTo>
                  <a:pt x="4076" y="270"/>
                  <a:pt x="4047" y="292"/>
                </a:quadBezTo>
                <a:quadBezTo>
                  <a:pt x="4017" y="313"/>
                  <a:pt x="4003" y="369"/>
                </a:quadBezTo>
                <a:lnTo>
                  <a:pt x="3917" y="357"/>
                </a:lnTo>
                <a:quadBezTo>
                  <a:pt x="3929" y="302"/>
                  <a:pt x="3956" y="268"/>
                </a:quadBezTo>
                <a:quadBezTo>
                  <a:pt x="3982" y="234"/>
                  <a:pt x="4033" y="216"/>
                </a:quadBezTo>
                <a:quadBezTo>
                  <a:pt x="4084" y="197"/>
                  <a:pt x="4151" y="197"/>
                </a:quadBezTo>
                <a:quadBezTo>
                  <a:pt x="4217" y="197"/>
                  <a:pt x="4259" y="213"/>
                </a:quadBezTo>
                <a:quadBezTo>
                  <a:pt x="4300" y="229"/>
                  <a:pt x="4320" y="252"/>
                </a:quadBezTo>
                <a:quadBezTo>
                  <a:pt x="4339" y="276"/>
                  <a:pt x="4347" y="312"/>
                </a:quadBezTo>
                <a:quadBezTo>
                  <a:pt x="4352" y="334"/>
                  <a:pt x="4352" y="393"/>
                </a:quadBezTo>
                <a:lnTo>
                  <a:pt x="4352" y="510"/>
                </a:lnTo>
                <a:quadBezTo>
                  <a:pt x="4352" y="633"/>
                  <a:pt x="4357" y="665"/>
                </a:quadBezTo>
                <a:quadBezTo>
                  <a:pt x="4363" y="698"/>
                  <a:pt x="4379" y="728"/>
                </a:quadBezTo>
                <a:lnTo>
                  <a:pt x="4288" y="728"/>
                </a:lnTo>
                <a:quadBezTo>
                  <a:pt x="4274" y="700"/>
                  <a:pt x="4270" y="664"/>
                </a:quadBezTo>
                <a:close/>
                <a:moveTo>
                  <a:pt x="4263" y="467"/>
                </a:moveTo>
                <a:quadBezTo>
                  <a:pt x="4215" y="487"/>
                  <a:pt x="4119" y="500"/>
                </a:quadBezTo>
                <a:quadBezTo>
                  <a:pt x="4065" y="508"/>
                  <a:pt x="4042" y="518"/>
                </a:quadBezTo>
                <a:quadBezTo>
                  <a:pt x="4020" y="528"/>
                  <a:pt x="4008" y="547"/>
                </a:quadBezTo>
                <a:quadBezTo>
                  <a:pt x="3996" y="565"/>
                  <a:pt x="3996" y="588"/>
                </a:quadBezTo>
                <a:quadBezTo>
                  <a:pt x="3996" y="624"/>
                  <a:pt x="4022" y="647"/>
                </a:quadBezTo>
                <a:quadBezTo>
                  <a:pt x="4049" y="670"/>
                  <a:pt x="4100" y="670"/>
                </a:quadBezTo>
                <a:quadBezTo>
                  <a:pt x="4151" y="670"/>
                  <a:pt x="4190" y="648"/>
                </a:quadBezTo>
                <a:quadBezTo>
                  <a:pt x="4230" y="626"/>
                  <a:pt x="4249" y="587"/>
                </a:quadBezTo>
                <a:quadBezTo>
                  <a:pt x="4263" y="558"/>
                  <a:pt x="4263" y="500"/>
                </a:quadBezTo>
                <a:lnTo>
                  <a:pt x="4263" y="467"/>
                </a:lnTo>
                <a:close/>
                <a:moveTo>
                  <a:pt x="4472" y="770"/>
                </a:moveTo>
                <a:lnTo>
                  <a:pt x="4557" y="783"/>
                </a:lnTo>
                <a:quadBezTo>
                  <a:pt x="4562" y="823"/>
                  <a:pt x="4587" y="841"/>
                </a:quadBezTo>
                <a:quadBezTo>
                  <a:pt x="4620" y="865"/>
                  <a:pt x="4676" y="865"/>
                </a:quadBezTo>
                <a:quadBezTo>
                  <a:pt x="4737" y="865"/>
                  <a:pt x="4770" y="841"/>
                </a:quadBezTo>
                <a:quadBezTo>
                  <a:pt x="4804" y="816"/>
                  <a:pt x="4815" y="772"/>
                </a:quadBezTo>
                <a:quadBezTo>
                  <a:pt x="4822" y="746"/>
                  <a:pt x="4822" y="660"/>
                </a:quadBezTo>
                <a:quadBezTo>
                  <a:pt x="4764" y="728"/>
                  <a:pt x="4678" y="728"/>
                </a:quadBezTo>
                <a:quadBezTo>
                  <a:pt x="4571" y="728"/>
                  <a:pt x="4513" y="650"/>
                </a:quadBezTo>
                <a:quadBezTo>
                  <a:pt x="4454" y="573"/>
                  <a:pt x="4454" y="465"/>
                </a:quadBezTo>
                <a:quadBezTo>
                  <a:pt x="4454" y="391"/>
                  <a:pt x="4481" y="328"/>
                </a:quadBezTo>
                <a:quadBezTo>
                  <a:pt x="4508" y="266"/>
                  <a:pt x="4559" y="231"/>
                </a:quadBezTo>
                <a:quadBezTo>
                  <a:pt x="4610" y="197"/>
                  <a:pt x="4679" y="197"/>
                </a:quadBezTo>
                <a:quadBezTo>
                  <a:pt x="4770" y="197"/>
                  <a:pt x="4830" y="271"/>
                </a:quadBezTo>
                <a:lnTo>
                  <a:pt x="4830" y="209"/>
                </a:lnTo>
                <a:lnTo>
                  <a:pt x="4911" y="209"/>
                </a:lnTo>
                <a:lnTo>
                  <a:pt x="4911" y="657"/>
                </a:lnTo>
                <a:quadBezTo>
                  <a:pt x="4911" y="778"/>
                  <a:pt x="4886" y="829"/>
                </a:quadBezTo>
                <a:quadBezTo>
                  <a:pt x="4862" y="879"/>
                  <a:pt x="4808" y="909"/>
                </a:quadBezTo>
                <a:quadBezTo>
                  <a:pt x="4755" y="938"/>
                  <a:pt x="4677" y="938"/>
                </a:quadBezTo>
                <a:quadBezTo>
                  <a:pt x="4584" y="938"/>
                  <a:pt x="4527" y="896"/>
                </a:quadBezTo>
                <a:quadBezTo>
                  <a:pt x="4470" y="854"/>
                  <a:pt x="4472" y="770"/>
                </a:quadBezTo>
                <a:close/>
                <a:moveTo>
                  <a:pt x="4544" y="459"/>
                </a:moveTo>
                <a:quadBezTo>
                  <a:pt x="4544" y="561"/>
                  <a:pt x="4585" y="608"/>
                </a:quadBezTo>
                <a:quadBezTo>
                  <a:pt x="4625" y="655"/>
                  <a:pt x="4687" y="655"/>
                </a:quadBezTo>
                <a:quadBezTo>
                  <a:pt x="4747" y="655"/>
                  <a:pt x="4788" y="608"/>
                </a:quadBezTo>
                <a:quadBezTo>
                  <a:pt x="4829" y="562"/>
                  <a:pt x="4829" y="462"/>
                </a:quadBezTo>
                <a:quadBezTo>
                  <a:pt x="4829" y="367"/>
                  <a:pt x="4787" y="318"/>
                </a:quadBezTo>
                <a:quadBezTo>
                  <a:pt x="4745" y="270"/>
                  <a:pt x="4685" y="270"/>
                </a:quadBezTo>
                <a:quadBezTo>
                  <a:pt x="4626" y="270"/>
                  <a:pt x="4585" y="318"/>
                </a:quadBezTo>
                <a:quadBezTo>
                  <a:pt x="4544" y="365"/>
                  <a:pt x="4544" y="459"/>
                </a:quadBezTo>
                <a:close/>
                <a:moveTo>
                  <a:pt x="5044" y="728"/>
                </a:moveTo>
                <a:lnTo>
                  <a:pt x="5044" y="209"/>
                </a:lnTo>
                <a:lnTo>
                  <a:pt x="5123" y="209"/>
                </a:lnTo>
                <a:lnTo>
                  <a:pt x="5123" y="283"/>
                </a:lnTo>
                <a:quadBezTo>
                  <a:pt x="5180" y="197"/>
                  <a:pt x="5288" y="197"/>
                </a:quadBezTo>
                <a:quadBezTo>
                  <a:pt x="5335" y="197"/>
                  <a:pt x="5374" y="214"/>
                </a:quadBezTo>
                <a:quadBezTo>
                  <a:pt x="5414" y="231"/>
                  <a:pt x="5433" y="258"/>
                </a:quadBezTo>
                <a:quadBezTo>
                  <a:pt x="5453" y="286"/>
                  <a:pt x="5460" y="323"/>
                </a:quadBezTo>
                <a:quadBezTo>
                  <a:pt x="5465" y="348"/>
                  <a:pt x="5465" y="409"/>
                </a:quadBezTo>
                <a:lnTo>
                  <a:pt x="5465" y="728"/>
                </a:lnTo>
                <a:lnTo>
                  <a:pt x="5377" y="728"/>
                </a:lnTo>
                <a:lnTo>
                  <a:pt x="5377" y="412"/>
                </a:lnTo>
                <a:quadBezTo>
                  <a:pt x="5377" y="358"/>
                  <a:pt x="5367" y="332"/>
                </a:quadBezTo>
                <a:quadBezTo>
                  <a:pt x="5357" y="305"/>
                  <a:pt x="5331" y="289"/>
                </a:quadBezTo>
                <a:quadBezTo>
                  <a:pt x="5305" y="273"/>
                  <a:pt x="5270" y="273"/>
                </a:quadBezTo>
                <a:quadBezTo>
                  <a:pt x="5213" y="273"/>
                  <a:pt x="5173" y="309"/>
                </a:quadBezTo>
                <a:quadBezTo>
                  <a:pt x="5132" y="345"/>
                  <a:pt x="5132" y="444"/>
                </a:quadBezTo>
                <a:lnTo>
                  <a:pt x="5132" y="728"/>
                </a:lnTo>
                <a:lnTo>
                  <a:pt x="5044" y="728"/>
                </a:lnTo>
                <a:close/>
                <a:moveTo>
                  <a:pt x="5955" y="561"/>
                </a:moveTo>
                <a:lnTo>
                  <a:pt x="6046" y="572"/>
                </a:lnTo>
                <a:quadBezTo>
                  <a:pt x="6024" y="651"/>
                  <a:pt x="5966" y="695"/>
                </a:quadBezTo>
                <a:quadBezTo>
                  <a:pt x="5908" y="739"/>
                  <a:pt x="5818" y="739"/>
                </a:quadBezTo>
                <a:quadBezTo>
                  <a:pt x="5704" y="739"/>
                  <a:pt x="5637" y="669"/>
                </a:quadBezTo>
                <a:quadBezTo>
                  <a:pt x="5571" y="599"/>
                  <a:pt x="5571" y="473"/>
                </a:quadBezTo>
                <a:quadBezTo>
                  <a:pt x="5571" y="342"/>
                  <a:pt x="5638" y="270"/>
                </a:quadBezTo>
                <a:quadBezTo>
                  <a:pt x="5706" y="197"/>
                  <a:pt x="5813" y="197"/>
                </a:quadBezTo>
                <a:quadBezTo>
                  <a:pt x="5917" y="197"/>
                  <a:pt x="5983" y="268"/>
                </a:quadBezTo>
                <a:quadBezTo>
                  <a:pt x="6049" y="339"/>
                  <a:pt x="6049" y="467"/>
                </a:quadBezTo>
                <a:quadBezTo>
                  <a:pt x="6049" y="475"/>
                  <a:pt x="6048" y="491"/>
                </a:quadBezTo>
                <a:lnTo>
                  <a:pt x="5662" y="491"/>
                </a:lnTo>
                <a:quadBezTo>
                  <a:pt x="5666" y="576"/>
                  <a:pt x="5710" y="622"/>
                </a:quadBezTo>
                <a:quadBezTo>
                  <a:pt x="5753" y="667"/>
                  <a:pt x="5818" y="667"/>
                </a:quadBezTo>
                <a:quadBezTo>
                  <a:pt x="5867" y="667"/>
                  <a:pt x="5901" y="642"/>
                </a:quadBezTo>
                <a:quadBezTo>
                  <a:pt x="5935" y="616"/>
                  <a:pt x="5955" y="561"/>
                </a:quadBezTo>
                <a:close/>
                <a:moveTo>
                  <a:pt x="5666" y="418"/>
                </a:moveTo>
                <a:lnTo>
                  <a:pt x="5956" y="418"/>
                </a:lnTo>
                <a:quadBezTo>
                  <a:pt x="5950" y="353"/>
                  <a:pt x="5923" y="320"/>
                </a:quadBezTo>
                <a:quadBezTo>
                  <a:pt x="5881" y="270"/>
                  <a:pt x="5814" y="270"/>
                </a:quadBezTo>
                <a:quadBezTo>
                  <a:pt x="5753" y="270"/>
                  <a:pt x="5712" y="310"/>
                </a:quadBezTo>
                <a:quadBezTo>
                  <a:pt x="5671" y="351"/>
                  <a:pt x="5666" y="418"/>
                </a:quadBezTo>
                <a:close/>
                <a:moveTo>
                  <a:pt x="6348" y="649"/>
                </a:moveTo>
                <a:lnTo>
                  <a:pt x="6361" y="727"/>
                </a:lnTo>
                <a:quadBezTo>
                  <a:pt x="6324" y="734"/>
                  <a:pt x="6294" y="734"/>
                </a:quadBezTo>
                <a:quadBezTo>
                  <a:pt x="6247" y="734"/>
                  <a:pt x="6220" y="719"/>
                </a:quadBezTo>
                <a:quadBezTo>
                  <a:pt x="6194" y="704"/>
                  <a:pt x="6183" y="680"/>
                </a:quadBezTo>
                <a:quadBezTo>
                  <a:pt x="6172" y="655"/>
                  <a:pt x="6172" y="576"/>
                </a:quadBezTo>
                <a:lnTo>
                  <a:pt x="6172" y="277"/>
                </a:lnTo>
                <a:lnTo>
                  <a:pt x="6108" y="277"/>
                </a:lnTo>
                <a:lnTo>
                  <a:pt x="6108" y="209"/>
                </a:lnTo>
                <a:lnTo>
                  <a:pt x="6172" y="209"/>
                </a:lnTo>
                <a:lnTo>
                  <a:pt x="6172" y="81"/>
                </a:lnTo>
                <a:lnTo>
                  <a:pt x="6260" y="28"/>
                </a:lnTo>
                <a:lnTo>
                  <a:pt x="6260" y="209"/>
                </a:lnTo>
                <a:lnTo>
                  <a:pt x="6348" y="209"/>
                </a:lnTo>
                <a:lnTo>
                  <a:pt x="6348" y="277"/>
                </a:lnTo>
                <a:lnTo>
                  <a:pt x="6260" y="277"/>
                </a:lnTo>
                <a:lnTo>
                  <a:pt x="6260" y="581"/>
                </a:lnTo>
                <a:quadBezTo>
                  <a:pt x="6260" y="618"/>
                  <a:pt x="6264" y="629"/>
                </a:quadBezTo>
                <a:quadBezTo>
                  <a:pt x="6269" y="640"/>
                  <a:pt x="6279" y="646"/>
                </a:quadBezTo>
                <a:quadBezTo>
                  <a:pt x="6290" y="652"/>
                  <a:pt x="6310" y="652"/>
                </a:quadBezTo>
                <a:quadBezTo>
                  <a:pt x="6324" y="652"/>
                  <a:pt x="6348" y="649"/>
                </a:quadBezTo>
                <a:close/>
                <a:moveTo>
                  <a:pt x="6435" y="113"/>
                </a:moveTo>
                <a:lnTo>
                  <a:pt x="6435" y="12"/>
                </a:lnTo>
                <a:lnTo>
                  <a:pt x="6522" y="12"/>
                </a:lnTo>
                <a:lnTo>
                  <a:pt x="6522" y="113"/>
                </a:lnTo>
                <a:lnTo>
                  <a:pt x="6435" y="113"/>
                </a:lnTo>
                <a:close/>
                <a:moveTo>
                  <a:pt x="6435" y="728"/>
                </a:moveTo>
                <a:lnTo>
                  <a:pt x="6435" y="209"/>
                </a:lnTo>
                <a:lnTo>
                  <a:pt x="6522" y="209"/>
                </a:lnTo>
                <a:lnTo>
                  <a:pt x="6522" y="728"/>
                </a:lnTo>
                <a:lnTo>
                  <a:pt x="6435" y="728"/>
                </a:lnTo>
                <a:close/>
                <a:moveTo>
                  <a:pt x="6995" y="538"/>
                </a:moveTo>
                <a:lnTo>
                  <a:pt x="7081" y="549"/>
                </a:lnTo>
                <a:quadBezTo>
                  <a:pt x="7067" y="638"/>
                  <a:pt x="7008" y="689"/>
                </a:quadBezTo>
                <a:quadBezTo>
                  <a:pt x="6950" y="739"/>
                  <a:pt x="6865" y="739"/>
                </a:quadBezTo>
                <a:quadBezTo>
                  <a:pt x="6759" y="739"/>
                  <a:pt x="6694" y="670"/>
                </a:quadBezTo>
                <a:quadBezTo>
                  <a:pt x="6629" y="600"/>
                  <a:pt x="6629" y="470"/>
                </a:quadBezTo>
                <a:quadBezTo>
                  <a:pt x="6629" y="386"/>
                  <a:pt x="6657" y="323"/>
                </a:quadBezTo>
                <a:quadBezTo>
                  <a:pt x="6685" y="260"/>
                  <a:pt x="6742" y="229"/>
                </a:quadBezTo>
                <a:quadBezTo>
                  <a:pt x="6799" y="197"/>
                  <a:pt x="6866" y="197"/>
                </a:quadBezTo>
                <a:quadBezTo>
                  <a:pt x="6950" y="197"/>
                  <a:pt x="7004" y="240"/>
                </a:quadBezTo>
                <a:quadBezTo>
                  <a:pt x="7058" y="283"/>
                  <a:pt x="7073" y="361"/>
                </a:quadBezTo>
                <a:lnTo>
                  <a:pt x="6987" y="375"/>
                </a:lnTo>
                <a:quadBezTo>
                  <a:pt x="6975" y="322"/>
                  <a:pt x="6944" y="296"/>
                </a:quadBezTo>
                <a:quadBezTo>
                  <a:pt x="6913" y="270"/>
                  <a:pt x="6869" y="270"/>
                </a:quadBezTo>
                <a:quadBezTo>
                  <a:pt x="6803" y="270"/>
                  <a:pt x="6761" y="317"/>
                </a:quadBezTo>
                <a:quadBezTo>
                  <a:pt x="6720" y="365"/>
                  <a:pt x="6720" y="468"/>
                </a:quadBezTo>
                <a:quadBezTo>
                  <a:pt x="6720" y="572"/>
                  <a:pt x="6760" y="620"/>
                </a:quadBezTo>
                <a:quadBezTo>
                  <a:pt x="6800" y="667"/>
                  <a:pt x="6864" y="667"/>
                </a:quadBezTo>
                <a:quadBezTo>
                  <a:pt x="6916" y="667"/>
                  <a:pt x="6951" y="635"/>
                </a:quadBezTo>
                <a:quadBezTo>
                  <a:pt x="6985" y="604"/>
                  <a:pt x="6995" y="538"/>
                </a:quadBezTo>
                <a:close/>
                <a:moveTo>
                  <a:pt x="7413" y="498"/>
                </a:moveTo>
                <a:lnTo>
                  <a:pt x="7502" y="490"/>
                </a:lnTo>
                <a:quadBezTo>
                  <a:pt x="7509" y="543"/>
                  <a:pt x="7532" y="578"/>
                </a:quadBezTo>
                <a:quadBezTo>
                  <a:pt x="7555" y="612"/>
                  <a:pt x="7604" y="634"/>
                </a:quadBezTo>
                <a:quadBezTo>
                  <a:pt x="7653" y="655"/>
                  <a:pt x="7714" y="655"/>
                </a:quadBezTo>
                <a:quadBezTo>
                  <a:pt x="7768" y="655"/>
                  <a:pt x="7810" y="639"/>
                </a:quadBezTo>
                <a:quadBezTo>
                  <a:pt x="7851" y="623"/>
                  <a:pt x="7871" y="595"/>
                </a:quadBezTo>
                <a:quadBezTo>
                  <a:pt x="7892" y="566"/>
                  <a:pt x="7892" y="533"/>
                </a:quadBezTo>
                <a:quadBezTo>
                  <a:pt x="7892" y="500"/>
                  <a:pt x="7872" y="474"/>
                </a:quadBezTo>
                <a:quadBezTo>
                  <a:pt x="7853" y="449"/>
                  <a:pt x="7808" y="432"/>
                </a:quadBezTo>
                <a:quadBezTo>
                  <a:pt x="7779" y="421"/>
                  <a:pt x="7680" y="397"/>
                </a:quadBezTo>
                <a:quadBezTo>
                  <a:pt x="7582" y="374"/>
                  <a:pt x="7542" y="353"/>
                </a:quadBezTo>
                <a:quadBezTo>
                  <a:pt x="7491" y="326"/>
                  <a:pt x="7465" y="286"/>
                </a:quadBezTo>
                <a:quadBezTo>
                  <a:pt x="7440" y="246"/>
                  <a:pt x="7440" y="197"/>
                </a:quadBezTo>
                <a:quadBezTo>
                  <a:pt x="7440" y="143"/>
                  <a:pt x="7471" y="96"/>
                </a:quadBezTo>
                <a:quadBezTo>
                  <a:pt x="7502" y="48"/>
                  <a:pt x="7561" y="24"/>
                </a:quadBezTo>
                <a:quadBezTo>
                  <a:pt x="7620" y="0"/>
                  <a:pt x="7692" y="0"/>
                </a:quadBezTo>
                <a:quadBezTo>
                  <a:pt x="7772" y="0"/>
                  <a:pt x="7833" y="25"/>
                </a:quadBezTo>
                <a:quadBezTo>
                  <a:pt x="7894" y="51"/>
                  <a:pt x="7926" y="101"/>
                </a:quadBezTo>
                <a:quadBezTo>
                  <a:pt x="7959" y="150"/>
                  <a:pt x="7961" y="213"/>
                </a:quadBezTo>
                <a:lnTo>
                  <a:pt x="7871" y="220"/>
                </a:lnTo>
                <a:quadBezTo>
                  <a:pt x="7863" y="152"/>
                  <a:pt x="7821" y="118"/>
                </a:quadBezTo>
                <a:quadBezTo>
                  <a:pt x="7779" y="83"/>
                  <a:pt x="7696" y="83"/>
                </a:quadBezTo>
                <a:quadBezTo>
                  <a:pt x="7610" y="83"/>
                  <a:pt x="7571" y="115"/>
                </a:quadBezTo>
                <a:quadBezTo>
                  <a:pt x="7532" y="146"/>
                  <a:pt x="7532" y="190"/>
                </a:quadBezTo>
                <a:quadBezTo>
                  <a:pt x="7532" y="229"/>
                  <a:pt x="7560" y="254"/>
                </a:quadBezTo>
                <a:quadBezTo>
                  <a:pt x="7587" y="279"/>
                  <a:pt x="7702" y="305"/>
                </a:quadBezTo>
                <a:quadBezTo>
                  <a:pt x="7818" y="331"/>
                  <a:pt x="7861" y="351"/>
                </a:quadBezTo>
                <a:quadBezTo>
                  <a:pt x="7923" y="379"/>
                  <a:pt x="7953" y="424"/>
                </a:quadBezTo>
                <a:quadBezTo>
                  <a:pt x="7983" y="468"/>
                  <a:pt x="7983" y="525"/>
                </a:quadBezTo>
                <a:quadBezTo>
                  <a:pt x="7983" y="583"/>
                  <a:pt x="7950" y="633"/>
                </a:quadBezTo>
                <a:quadBezTo>
                  <a:pt x="7917" y="684"/>
                  <a:pt x="7856" y="712"/>
                </a:quadBezTo>
                <a:quadBezTo>
                  <a:pt x="7795" y="740"/>
                  <a:pt x="7718" y="740"/>
                </a:quadBezTo>
                <a:quadBezTo>
                  <a:pt x="7621" y="740"/>
                  <a:pt x="7555" y="711"/>
                </a:quadBezTo>
                <a:quadBezTo>
                  <a:pt x="7490" y="683"/>
                  <a:pt x="7452" y="626"/>
                </a:quadBezTo>
                <a:quadBezTo>
                  <a:pt x="7415" y="569"/>
                  <a:pt x="7413" y="498"/>
                </a:quadBezTo>
                <a:close/>
                <a:moveTo>
                  <a:pt x="8101" y="926"/>
                </a:moveTo>
                <a:lnTo>
                  <a:pt x="8101" y="209"/>
                </a:lnTo>
                <a:lnTo>
                  <a:pt x="8181" y="209"/>
                </a:lnTo>
                <a:lnTo>
                  <a:pt x="8181" y="276"/>
                </a:lnTo>
                <a:quadBezTo>
                  <a:pt x="8209" y="237"/>
                  <a:pt x="8245" y="217"/>
                </a:quadBezTo>
                <a:quadBezTo>
                  <a:pt x="8281" y="197"/>
                  <a:pt x="8332" y="197"/>
                </a:quadBezTo>
                <a:quadBezTo>
                  <a:pt x="8398" y="197"/>
                  <a:pt x="8449" y="231"/>
                </a:quadBezTo>
                <a:quadBezTo>
                  <a:pt x="8500" y="266"/>
                  <a:pt x="8525" y="328"/>
                </a:quadBezTo>
                <a:quadBezTo>
                  <a:pt x="8551" y="390"/>
                  <a:pt x="8551" y="464"/>
                </a:quadBezTo>
                <a:quadBezTo>
                  <a:pt x="8551" y="544"/>
                  <a:pt x="8523" y="608"/>
                </a:quadBezTo>
                <a:quadBezTo>
                  <a:pt x="8494" y="671"/>
                  <a:pt x="8440" y="705"/>
                </a:quadBezTo>
                <a:quadBezTo>
                  <a:pt x="8385" y="739"/>
                  <a:pt x="8325" y="739"/>
                </a:quadBezTo>
                <a:quadBezTo>
                  <a:pt x="8281" y="739"/>
                  <a:pt x="8246" y="721"/>
                </a:quadBezTo>
                <a:quadBezTo>
                  <a:pt x="8211" y="702"/>
                  <a:pt x="8189" y="674"/>
                </a:quadBezTo>
                <a:lnTo>
                  <a:pt x="8189" y="926"/>
                </a:lnTo>
                <a:lnTo>
                  <a:pt x="8101" y="926"/>
                </a:lnTo>
                <a:close/>
                <a:moveTo>
                  <a:pt x="8181" y="471"/>
                </a:moveTo>
                <a:quadBezTo>
                  <a:pt x="8181" y="571"/>
                  <a:pt x="8221" y="619"/>
                </a:quadBezTo>
                <a:quadBezTo>
                  <a:pt x="8262" y="667"/>
                  <a:pt x="8319" y="667"/>
                </a:quadBezTo>
                <a:quadBezTo>
                  <a:pt x="8378" y="667"/>
                  <a:pt x="8420" y="618"/>
                </a:quadBezTo>
                <a:quadBezTo>
                  <a:pt x="8461" y="568"/>
                  <a:pt x="8461" y="464"/>
                </a:quadBezTo>
                <a:quadBezTo>
                  <a:pt x="8461" y="365"/>
                  <a:pt x="8421" y="315"/>
                </a:quadBezTo>
                <a:quadBezTo>
                  <a:pt x="8380" y="266"/>
                  <a:pt x="8323" y="266"/>
                </a:quadBezTo>
                <a:quadBezTo>
                  <a:pt x="8267" y="266"/>
                  <a:pt x="8224" y="319"/>
                </a:quadBezTo>
                <a:quadBezTo>
                  <a:pt x="8181" y="371"/>
                  <a:pt x="8181" y="471"/>
                </a:quadBezTo>
                <a:close/>
                <a:moveTo>
                  <a:pt x="9012" y="561"/>
                </a:moveTo>
                <a:lnTo>
                  <a:pt x="9103" y="572"/>
                </a:lnTo>
                <a:quadBezTo>
                  <a:pt x="9082" y="651"/>
                  <a:pt x="9023" y="695"/>
                </a:quadBezTo>
                <a:quadBezTo>
                  <a:pt x="8965" y="739"/>
                  <a:pt x="8875" y="739"/>
                </a:quadBezTo>
                <a:quadBezTo>
                  <a:pt x="8761" y="739"/>
                  <a:pt x="8694" y="669"/>
                </a:quadBezTo>
                <a:quadBezTo>
                  <a:pt x="8628" y="599"/>
                  <a:pt x="8628" y="473"/>
                </a:quadBezTo>
                <a:quadBezTo>
                  <a:pt x="8628" y="342"/>
                  <a:pt x="8695" y="270"/>
                </a:quadBezTo>
                <a:quadBezTo>
                  <a:pt x="8763" y="197"/>
                  <a:pt x="8870" y="197"/>
                </a:quadBezTo>
                <a:quadBezTo>
                  <a:pt x="8974" y="197"/>
                  <a:pt x="9040" y="268"/>
                </a:quadBezTo>
                <a:quadBezTo>
                  <a:pt x="9106" y="339"/>
                  <a:pt x="9106" y="467"/>
                </a:quadBezTo>
                <a:quadBezTo>
                  <a:pt x="9106" y="475"/>
                  <a:pt x="9105" y="491"/>
                </a:quadBezTo>
                <a:lnTo>
                  <a:pt x="8719" y="491"/>
                </a:lnTo>
                <a:quadBezTo>
                  <a:pt x="8724" y="576"/>
                  <a:pt x="8767" y="622"/>
                </a:quadBezTo>
                <a:quadBezTo>
                  <a:pt x="8811" y="667"/>
                  <a:pt x="8875" y="667"/>
                </a:quadBezTo>
                <a:quadBezTo>
                  <a:pt x="8924" y="667"/>
                  <a:pt x="8958" y="642"/>
                </a:quadBezTo>
                <a:quadBezTo>
                  <a:pt x="8992" y="616"/>
                  <a:pt x="9012" y="561"/>
                </a:quadBezTo>
                <a:close/>
                <a:moveTo>
                  <a:pt x="8724" y="418"/>
                </a:moveTo>
                <a:lnTo>
                  <a:pt x="9013" y="418"/>
                </a:lnTo>
                <a:quadBezTo>
                  <a:pt x="9007" y="353"/>
                  <a:pt x="8980" y="320"/>
                </a:quadBezTo>
                <a:quadBezTo>
                  <a:pt x="8938" y="270"/>
                  <a:pt x="8871" y="270"/>
                </a:quadBezTo>
                <a:quadBezTo>
                  <a:pt x="8811" y="270"/>
                  <a:pt x="8769" y="310"/>
                </a:quadBezTo>
                <a:quadBezTo>
                  <a:pt x="8728" y="351"/>
                  <a:pt x="8724" y="418"/>
                </a:quadBezTo>
                <a:close/>
                <a:moveTo>
                  <a:pt x="9552" y="538"/>
                </a:moveTo>
                <a:lnTo>
                  <a:pt x="9638" y="549"/>
                </a:lnTo>
                <a:quadBezTo>
                  <a:pt x="9624" y="638"/>
                  <a:pt x="9566" y="689"/>
                </a:quadBezTo>
                <a:quadBezTo>
                  <a:pt x="9507" y="739"/>
                  <a:pt x="9422" y="739"/>
                </a:quadBezTo>
                <a:quadBezTo>
                  <a:pt x="9316" y="739"/>
                  <a:pt x="9251" y="670"/>
                </a:quadBezTo>
                <a:quadBezTo>
                  <a:pt x="9187" y="600"/>
                  <a:pt x="9187" y="470"/>
                </a:quadBezTo>
                <a:quadBezTo>
                  <a:pt x="9187" y="386"/>
                  <a:pt x="9214" y="323"/>
                </a:quadBezTo>
                <a:quadBezTo>
                  <a:pt x="9242" y="260"/>
                  <a:pt x="9299" y="229"/>
                </a:quadBezTo>
                <a:quadBezTo>
                  <a:pt x="9356" y="197"/>
                  <a:pt x="9423" y="197"/>
                </a:quadBezTo>
                <a:quadBezTo>
                  <a:pt x="9507" y="197"/>
                  <a:pt x="9561" y="240"/>
                </a:quadBezTo>
                <a:quadBezTo>
                  <a:pt x="9615" y="283"/>
                  <a:pt x="9630" y="361"/>
                </a:quadBezTo>
                <a:lnTo>
                  <a:pt x="9544" y="375"/>
                </a:lnTo>
                <a:quadBezTo>
                  <a:pt x="9532" y="322"/>
                  <a:pt x="9501" y="296"/>
                </a:quadBezTo>
                <a:quadBezTo>
                  <a:pt x="9470" y="270"/>
                  <a:pt x="9426" y="270"/>
                </a:quadBezTo>
                <a:quadBezTo>
                  <a:pt x="9360" y="270"/>
                  <a:pt x="9318" y="317"/>
                </a:quadBezTo>
                <a:quadBezTo>
                  <a:pt x="9277" y="365"/>
                  <a:pt x="9277" y="468"/>
                </a:quadBezTo>
                <a:quadBezTo>
                  <a:pt x="9277" y="572"/>
                  <a:pt x="9317" y="620"/>
                </a:quadBezTo>
                <a:quadBezTo>
                  <a:pt x="9357" y="667"/>
                  <a:pt x="9421" y="667"/>
                </a:quadBezTo>
                <a:quadBezTo>
                  <a:pt x="9473" y="667"/>
                  <a:pt x="9508" y="635"/>
                </a:quadBezTo>
                <a:quadBezTo>
                  <a:pt x="9542" y="604"/>
                  <a:pt x="9552" y="538"/>
                </a:quadBezTo>
                <a:close/>
                <a:moveTo>
                  <a:pt x="9905" y="649"/>
                </a:moveTo>
                <a:lnTo>
                  <a:pt x="9918" y="727"/>
                </a:lnTo>
                <a:quadBezTo>
                  <a:pt x="9881" y="734"/>
                  <a:pt x="9852" y="734"/>
                </a:quadBezTo>
                <a:quadBezTo>
                  <a:pt x="9804" y="734"/>
                  <a:pt x="9777" y="719"/>
                </a:quadBezTo>
                <a:quadBezTo>
                  <a:pt x="9751" y="704"/>
                  <a:pt x="9740" y="680"/>
                </a:quadBezTo>
                <a:quadBezTo>
                  <a:pt x="9729" y="655"/>
                  <a:pt x="9729" y="576"/>
                </a:quadBezTo>
                <a:lnTo>
                  <a:pt x="9729" y="277"/>
                </a:lnTo>
                <a:lnTo>
                  <a:pt x="9665" y="277"/>
                </a:lnTo>
                <a:lnTo>
                  <a:pt x="9665" y="209"/>
                </a:lnTo>
                <a:lnTo>
                  <a:pt x="9729" y="209"/>
                </a:lnTo>
                <a:lnTo>
                  <a:pt x="9729" y="81"/>
                </a:lnTo>
                <a:lnTo>
                  <a:pt x="9817" y="28"/>
                </a:lnTo>
                <a:lnTo>
                  <a:pt x="9817" y="209"/>
                </a:lnTo>
                <a:lnTo>
                  <a:pt x="9905" y="209"/>
                </a:lnTo>
                <a:lnTo>
                  <a:pt x="9905" y="277"/>
                </a:lnTo>
                <a:lnTo>
                  <a:pt x="9817" y="277"/>
                </a:lnTo>
                <a:lnTo>
                  <a:pt x="9817" y="581"/>
                </a:lnTo>
                <a:quadBezTo>
                  <a:pt x="9817" y="618"/>
                  <a:pt x="9821" y="629"/>
                </a:quadBezTo>
                <a:quadBezTo>
                  <a:pt x="9826" y="640"/>
                  <a:pt x="9837" y="646"/>
                </a:quadBezTo>
                <a:quadBezTo>
                  <a:pt x="9847" y="652"/>
                  <a:pt x="9867" y="652"/>
                </a:quadBezTo>
                <a:quadBezTo>
                  <a:pt x="9881" y="652"/>
                  <a:pt x="9905" y="649"/>
                </a:quadBezTo>
                <a:close/>
                <a:moveTo>
                  <a:pt x="9990" y="728"/>
                </a:moveTo>
                <a:lnTo>
                  <a:pt x="9990" y="209"/>
                </a:lnTo>
                <a:lnTo>
                  <a:pt x="10069" y="209"/>
                </a:lnTo>
                <a:lnTo>
                  <a:pt x="10069" y="288"/>
                </a:lnTo>
                <a:quadBezTo>
                  <a:pt x="10100" y="232"/>
                  <a:pt x="10125" y="215"/>
                </a:quadBezTo>
                <a:quadBezTo>
                  <a:pt x="10151" y="197"/>
                  <a:pt x="10182" y="197"/>
                </a:quadBezTo>
                <a:quadBezTo>
                  <a:pt x="10226" y="197"/>
                  <a:pt x="10272" y="226"/>
                </a:quadBezTo>
                <a:lnTo>
                  <a:pt x="10242" y="307"/>
                </a:lnTo>
                <a:quadBezTo>
                  <a:pt x="10209" y="288"/>
                  <a:pt x="10177" y="288"/>
                </a:quadBezTo>
                <a:quadBezTo>
                  <a:pt x="10148" y="288"/>
                  <a:pt x="10125" y="305"/>
                </a:quadBezTo>
                <a:quadBezTo>
                  <a:pt x="10103" y="323"/>
                  <a:pt x="10093" y="354"/>
                </a:quadBezTo>
                <a:quadBezTo>
                  <a:pt x="10078" y="400"/>
                  <a:pt x="10078" y="456"/>
                </a:quadBezTo>
                <a:lnTo>
                  <a:pt x="10078" y="728"/>
                </a:lnTo>
                <a:lnTo>
                  <a:pt x="9990" y="728"/>
                </a:lnTo>
                <a:close/>
                <a:moveTo>
                  <a:pt x="10664" y="728"/>
                </a:moveTo>
                <a:lnTo>
                  <a:pt x="10664" y="651"/>
                </a:lnTo>
                <a:quadBezTo>
                  <a:pt x="10604" y="739"/>
                  <a:pt x="10500" y="739"/>
                </a:quadBezTo>
                <a:quadBezTo>
                  <a:pt x="10454" y="739"/>
                  <a:pt x="10414" y="722"/>
                </a:quadBezTo>
                <a:quadBezTo>
                  <a:pt x="10374" y="704"/>
                  <a:pt x="10355" y="678"/>
                </a:quadBezTo>
                <a:quadBezTo>
                  <a:pt x="10335" y="651"/>
                  <a:pt x="10328" y="612"/>
                </a:quadBezTo>
                <a:quadBezTo>
                  <a:pt x="10322" y="586"/>
                  <a:pt x="10322" y="530"/>
                </a:quadBezTo>
                <a:lnTo>
                  <a:pt x="10322" y="209"/>
                </a:lnTo>
                <a:lnTo>
                  <a:pt x="10410" y="209"/>
                </a:lnTo>
                <a:lnTo>
                  <a:pt x="10410" y="497"/>
                </a:lnTo>
                <a:quadBezTo>
                  <a:pt x="10410" y="565"/>
                  <a:pt x="10416" y="589"/>
                </a:quadBezTo>
                <a:quadBezTo>
                  <a:pt x="10424" y="624"/>
                  <a:pt x="10451" y="644"/>
                </a:quadBezTo>
                <a:quadBezTo>
                  <a:pt x="10478" y="664"/>
                  <a:pt x="10517" y="664"/>
                </a:quadBezTo>
                <a:quadBezTo>
                  <a:pt x="10557" y="664"/>
                  <a:pt x="10591" y="643"/>
                </a:quadBezTo>
                <a:quadBezTo>
                  <a:pt x="10626" y="623"/>
                  <a:pt x="10640" y="588"/>
                </a:quadBezTo>
                <a:quadBezTo>
                  <a:pt x="10655" y="553"/>
                  <a:pt x="10655" y="487"/>
                </a:quadBezTo>
                <a:lnTo>
                  <a:pt x="10655" y="209"/>
                </a:lnTo>
                <a:lnTo>
                  <a:pt x="10743" y="209"/>
                </a:lnTo>
                <a:lnTo>
                  <a:pt x="10743" y="728"/>
                </a:lnTo>
                <a:lnTo>
                  <a:pt x="10664" y="728"/>
                </a:lnTo>
                <a:close/>
                <a:moveTo>
                  <a:pt x="10880" y="728"/>
                </a:moveTo>
                <a:lnTo>
                  <a:pt x="10880" y="209"/>
                </a:lnTo>
                <a:lnTo>
                  <a:pt x="10959" y="209"/>
                </a:lnTo>
                <a:lnTo>
                  <a:pt x="10959" y="282"/>
                </a:lnTo>
                <a:quadBezTo>
                  <a:pt x="10983" y="244"/>
                  <a:pt x="11024" y="221"/>
                </a:quadBezTo>
                <a:quadBezTo>
                  <a:pt x="11064" y="197"/>
                  <a:pt x="11116" y="197"/>
                </a:quadBezTo>
                <a:quadBezTo>
                  <a:pt x="11174" y="197"/>
                  <a:pt x="11211" y="221"/>
                </a:quadBezTo>
                <a:quadBezTo>
                  <a:pt x="11248" y="245"/>
                  <a:pt x="11263" y="288"/>
                </a:quadBezTo>
                <a:quadBezTo>
                  <a:pt x="11324" y="197"/>
                  <a:pt x="11423" y="197"/>
                </a:quadBezTo>
                <a:quadBezTo>
                  <a:pt x="11500" y="197"/>
                  <a:pt x="11541" y="240"/>
                </a:quadBezTo>
                <a:quadBezTo>
                  <a:pt x="11583" y="283"/>
                  <a:pt x="11583" y="372"/>
                </a:quadBezTo>
                <a:lnTo>
                  <a:pt x="11583" y="728"/>
                </a:lnTo>
                <a:lnTo>
                  <a:pt x="11496" y="728"/>
                </a:lnTo>
                <a:lnTo>
                  <a:pt x="11496" y="401"/>
                </a:lnTo>
                <a:quadBezTo>
                  <a:pt x="11496" y="348"/>
                  <a:pt x="11487" y="325"/>
                </a:quadBezTo>
                <a:quadBezTo>
                  <a:pt x="11479" y="302"/>
                  <a:pt x="11456" y="288"/>
                </a:quadBezTo>
                <a:quadBezTo>
                  <a:pt x="11434" y="273"/>
                  <a:pt x="11403" y="273"/>
                </a:quadBezTo>
                <a:quadBezTo>
                  <a:pt x="11349" y="273"/>
                  <a:pt x="11312" y="310"/>
                </a:quadBezTo>
                <a:quadBezTo>
                  <a:pt x="11276" y="346"/>
                  <a:pt x="11276" y="426"/>
                </a:quadBezTo>
                <a:lnTo>
                  <a:pt x="11276" y="728"/>
                </a:lnTo>
                <a:lnTo>
                  <a:pt x="11188" y="728"/>
                </a:lnTo>
                <a:lnTo>
                  <a:pt x="11188" y="391"/>
                </a:lnTo>
                <a:quadBezTo>
                  <a:pt x="11188" y="332"/>
                  <a:pt x="11167" y="303"/>
                </a:quadBezTo>
                <a:quadBezTo>
                  <a:pt x="11145" y="273"/>
                  <a:pt x="11097" y="273"/>
                </a:quadBezTo>
                <a:quadBezTo>
                  <a:pt x="11060" y="273"/>
                  <a:pt x="11028" y="293"/>
                </a:quadBezTo>
                <a:quadBezTo>
                  <a:pt x="10997" y="312"/>
                  <a:pt x="10982" y="350"/>
                </a:quadBezTo>
                <a:quadBezTo>
                  <a:pt x="10968" y="388"/>
                  <a:pt x="10968" y="458"/>
                </a:quadBezTo>
                <a:lnTo>
                  <a:pt x="10968" y="728"/>
                </a:lnTo>
                <a:lnTo>
                  <a:pt x="10880" y="728"/>
                </a:lnTo>
                <a:close/>
              </a:path>
            </a:pathLst>
          </a:custGeom>
          <a:solidFill>
            <a:schemeClr val="lt2"/>
          </a:solidFill>
          <a:ln w="19050" cap="flat">
            <a:solidFill>
              <a:schemeClr val="dk2"/>
            </a:solidFill>
            <a:prstDash val="solid"/>
            <a:round/>
            <a:headEnd type="none" w="med" len="med"/>
            <a:tailEnd type="none" w="med" len="med"/>
          </a:ln>
        </p:spPr>
      </p:sp>
      <p:sp>
        <p:nvSpPr>
          <p:cNvPr id="3" name="Title 2"/>
          <p:cNvSpPr>
            <a:spLocks noGrp="1"/>
          </p:cNvSpPr>
          <p:nvPr>
            <p:ph type="title"/>
          </p:nvPr>
        </p:nvSpPr>
        <p:spPr/>
        <p:txBody>
          <a:bodyPr/>
          <a:lstStyle/>
          <a:p>
            <a:r>
              <a:rPr lang="en-US" sz="3600" dirty="0" smtClean="0">
                <a:latin typeface="Times New Roman"/>
                <a:ea typeface="Times New Roman"/>
                <a:cs typeface="Times New Roman"/>
                <a:sym typeface="Times New Roman"/>
              </a:rPr>
              <a:t>E</a:t>
            </a:r>
            <a:r>
              <a:rPr lang="en" sz="3600" dirty="0" smtClean="0">
                <a:latin typeface="Times New Roman"/>
                <a:ea typeface="Times New Roman"/>
                <a:cs typeface="Times New Roman"/>
                <a:sym typeface="Times New Roman"/>
              </a:rPr>
              <a:t>lectromagnetic </a:t>
            </a:r>
            <a:r>
              <a:rPr lang="en-US" sz="3600" dirty="0" smtClean="0">
                <a:latin typeface="Times New Roman"/>
                <a:ea typeface="Times New Roman"/>
                <a:cs typeface="Times New Roman"/>
                <a:sym typeface="Times New Roman"/>
              </a:rPr>
              <a:t>R</a:t>
            </a:r>
            <a:r>
              <a:rPr lang="en" sz="3600" dirty="0" smtClean="0">
                <a:latin typeface="Times New Roman"/>
                <a:ea typeface="Times New Roman"/>
                <a:cs typeface="Times New Roman"/>
                <a:sym typeface="Times New Roman"/>
              </a:rPr>
              <a:t>adiation</a:t>
            </a:r>
            <a:endParaRPr lang="en-US" dirty="0"/>
          </a:p>
        </p:txBody>
      </p:sp>
      <p:sp>
        <p:nvSpPr>
          <p:cNvPr id="4" name="Up Arrow 3"/>
          <p:cNvSpPr/>
          <p:nvPr/>
        </p:nvSpPr>
        <p:spPr>
          <a:xfrm>
            <a:off x="1563543" y="2471474"/>
            <a:ext cx="314075" cy="7783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Up Arrow 4"/>
          <p:cNvSpPr/>
          <p:nvPr/>
        </p:nvSpPr>
        <p:spPr>
          <a:xfrm>
            <a:off x="2894946" y="2853802"/>
            <a:ext cx="286763" cy="8056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a:off x="3907637" y="2182301"/>
            <a:ext cx="286763" cy="8056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p:cNvSpPr/>
          <p:nvPr/>
        </p:nvSpPr>
        <p:spPr>
          <a:xfrm>
            <a:off x="4330955" y="3006201"/>
            <a:ext cx="286763" cy="8056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Up Arrow 18"/>
          <p:cNvSpPr/>
          <p:nvPr/>
        </p:nvSpPr>
        <p:spPr>
          <a:xfrm>
            <a:off x="5136623" y="2200582"/>
            <a:ext cx="286763" cy="8056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Up Arrow 19"/>
          <p:cNvSpPr/>
          <p:nvPr/>
        </p:nvSpPr>
        <p:spPr>
          <a:xfrm>
            <a:off x="6291869" y="2846974"/>
            <a:ext cx="286763" cy="8056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Up Arrow 20"/>
          <p:cNvSpPr/>
          <p:nvPr/>
        </p:nvSpPr>
        <p:spPr>
          <a:xfrm>
            <a:off x="7336800" y="2200582"/>
            <a:ext cx="286763" cy="8056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8879" y="19842"/>
            <a:ext cx="812800" cy="812800"/>
          </a:xfrm>
          <a:prstGeom prst="rect">
            <a:avLst/>
          </a:prstGeom>
        </p:spPr>
      </p:pic>
    </p:spTree>
    <p:custDataLst>
      <p:tags r:id="rId1"/>
    </p:custDataLst>
  </p:cSld>
  <p:clrMapOvr>
    <a:masterClrMapping/>
  </p:clrMapOvr>
  <p:transition spd="slow" advTm="548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9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3"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P spid="5" grpId="0" animBg="1"/>
      <p:bldP spid="5"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extLst mod="1">
    <p:ext uri="{E180D4A7-C9FB-4DFB-919C-405C955672EB}">
      <p14:showEvtLst xmlns:p14="http://schemas.microsoft.com/office/powerpoint/2010/main">
        <p14:playEvt time="0" objId="6"/>
        <p14:stopEvt time="54895"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926600" y="-106887"/>
            <a:ext cx="6879600" cy="1143000"/>
          </a:xfrm>
          <a:prstGeom prst="rect">
            <a:avLst/>
          </a:prstGeom>
        </p:spPr>
        <p:txBody>
          <a:bodyPr lIns="91425" tIns="91425" rIns="91425" bIns="91425" anchor="b" anchorCtr="0">
            <a:noAutofit/>
          </a:bodyPr>
          <a:lstStyle/>
          <a:p>
            <a:pPr>
              <a:buNone/>
            </a:pPr>
            <a:r>
              <a:rPr lang="en" sz="3000" dirty="0">
                <a:latin typeface="Times New Roman"/>
                <a:ea typeface="Times New Roman"/>
                <a:cs typeface="Times New Roman"/>
                <a:sym typeface="Times New Roman"/>
              </a:rPr>
              <a:t>Camera, Airplanes &amp; War</a:t>
            </a:r>
          </a:p>
        </p:txBody>
      </p:sp>
      <p:sp>
        <p:nvSpPr>
          <p:cNvPr id="120" name="Shape 120"/>
          <p:cNvSpPr txBox="1">
            <a:spLocks noGrp="1"/>
          </p:cNvSpPr>
          <p:nvPr>
            <p:ph type="body" idx="1"/>
          </p:nvPr>
        </p:nvSpPr>
        <p:spPr>
          <a:xfrm>
            <a:off x="89075" y="800375"/>
            <a:ext cx="2507099" cy="1402500"/>
          </a:xfrm>
          <a:prstGeom prst="rect">
            <a:avLst/>
          </a:prstGeom>
        </p:spPr>
        <p:txBody>
          <a:bodyPr lIns="91425" tIns="91425" rIns="91425" bIns="91425" anchor="t" anchorCtr="0">
            <a:noAutofit/>
          </a:bodyPr>
          <a:lstStyle/>
          <a:p>
            <a:pPr marL="0" lvl="0" indent="0" rtl="0">
              <a:buNone/>
            </a:pPr>
            <a:r>
              <a:rPr lang="en" sz="1800" dirty="0">
                <a:latin typeface="Times New Roman"/>
                <a:ea typeface="Times New Roman"/>
                <a:cs typeface="Times New Roman"/>
                <a:sym typeface="Times New Roman"/>
              </a:rPr>
              <a:t>First flight (1903) - Wright Brothers </a:t>
            </a:r>
          </a:p>
        </p:txBody>
      </p:sp>
      <p:sp>
        <p:nvSpPr>
          <p:cNvPr id="122" name="Shape 122"/>
          <p:cNvSpPr txBox="1"/>
          <p:nvPr/>
        </p:nvSpPr>
        <p:spPr>
          <a:xfrm>
            <a:off x="655350" y="3676025"/>
            <a:ext cx="3605700" cy="1758299"/>
          </a:xfrm>
          <a:prstGeom prst="rect">
            <a:avLst/>
          </a:prstGeom>
        </p:spPr>
        <p:txBody>
          <a:bodyPr lIns="91425" tIns="91425" rIns="91425" bIns="91425" anchor="ctr" anchorCtr="0">
            <a:noAutofit/>
          </a:bodyPr>
          <a:lstStyle/>
          <a:p>
            <a:pPr lvl="0" rtl="0">
              <a:buNone/>
            </a:pPr>
            <a:r>
              <a:rPr lang="en" sz="1800">
                <a:solidFill>
                  <a:schemeClr val="lt1"/>
                </a:solidFill>
                <a:latin typeface="Times New Roman"/>
                <a:ea typeface="Times New Roman"/>
                <a:cs typeface="Times New Roman"/>
                <a:sym typeface="Times New Roman"/>
              </a:rPr>
              <a:t>First photographic image (1826) - </a:t>
            </a:r>
          </a:p>
          <a:p>
            <a:pPr lvl="0" rtl="0">
              <a:buNone/>
            </a:pPr>
            <a:r>
              <a:rPr lang="en" sz="1800">
                <a:solidFill>
                  <a:schemeClr val="lt1"/>
                </a:solidFill>
                <a:latin typeface="Times New Roman"/>
                <a:ea typeface="Times New Roman"/>
                <a:cs typeface="Times New Roman"/>
                <a:sym typeface="Times New Roman"/>
              </a:rPr>
              <a:t>	Joseph Nicephore</a:t>
            </a:r>
          </a:p>
        </p:txBody>
      </p:sp>
      <p:sp>
        <p:nvSpPr>
          <p:cNvPr id="123" name="Shape 123"/>
          <p:cNvSpPr txBox="1"/>
          <p:nvPr/>
        </p:nvSpPr>
        <p:spPr>
          <a:xfrm>
            <a:off x="5003950" y="1478475"/>
            <a:ext cx="2334899" cy="1289099"/>
          </a:xfrm>
          <a:prstGeom prst="rect">
            <a:avLst/>
          </a:prstGeom>
        </p:spPr>
        <p:txBody>
          <a:bodyPr lIns="91425" tIns="91425" rIns="91425" bIns="91425" anchor="ctr" anchorCtr="0">
            <a:noAutofit/>
          </a:bodyPr>
          <a:lstStyle/>
          <a:p>
            <a:pPr lvl="0" rtl="0">
              <a:buNone/>
            </a:pPr>
            <a:r>
              <a:rPr lang="en" sz="1800">
                <a:solidFill>
                  <a:schemeClr val="lt1"/>
                </a:solidFill>
                <a:latin typeface="Times New Roman"/>
                <a:ea typeface="Times New Roman"/>
                <a:cs typeface="Times New Roman"/>
                <a:sym typeface="Times New Roman"/>
              </a:rPr>
              <a:t>World War 1 - 1914</a:t>
            </a:r>
          </a:p>
        </p:txBody>
      </p:sp>
      <p:pic>
        <p:nvPicPr>
          <p:cNvPr id="2" name="Picture 1" desc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40" y="1631950"/>
            <a:ext cx="2822260" cy="2121267"/>
          </a:xfrm>
          <a:prstGeom prst="rect">
            <a:avLst/>
          </a:prstGeom>
          <a:ln>
            <a:noFill/>
          </a:ln>
          <a:effectLst>
            <a:outerShdw blurRad="292100" dist="139700" dir="2700000" algn="tl" rotWithShape="0">
              <a:srgbClr val="333333">
                <a:alpha val="65000"/>
              </a:srgbClr>
            </a:outerShdw>
          </a:effectLst>
        </p:spPr>
      </p:pic>
      <p:pic>
        <p:nvPicPr>
          <p:cNvPr id="4" name="Picture 3" descr="F.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266" y="2324609"/>
            <a:ext cx="3413533" cy="2547958"/>
          </a:xfrm>
          <a:prstGeom prst="rect">
            <a:avLst/>
          </a:prstGeom>
          <a:ln>
            <a:noFill/>
          </a:ln>
          <a:effectLst>
            <a:outerShdw blurRad="292100" dist="139700" dir="2700000" algn="tl" rotWithShape="0">
              <a:srgbClr val="333333">
                <a:alpha val="65000"/>
              </a:srgbClr>
            </a:outerShdw>
          </a:effectLst>
        </p:spPr>
      </p:pic>
      <p:pic>
        <p:nvPicPr>
          <p:cNvPr id="5" name="Picture 4" descr="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0495" y="4872567"/>
            <a:ext cx="2206605" cy="1853061"/>
          </a:xfrm>
          <a:prstGeom prst="rect">
            <a:avLst/>
          </a:prstGeom>
          <a:ln>
            <a:noFill/>
          </a:ln>
          <a:effectLst>
            <a:outerShdw blurRad="292100" dist="139700" dir="2700000" algn="tl" rotWithShape="0">
              <a:srgbClr val="333333">
                <a:alpha val="65000"/>
              </a:srgbClr>
            </a:out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095" y="0"/>
            <a:ext cx="812800" cy="812800"/>
          </a:xfrm>
          <a:prstGeom prst="rect">
            <a:avLst/>
          </a:prstGeom>
        </p:spPr>
      </p:pic>
    </p:spTree>
  </p:cSld>
  <p:clrMapOvr>
    <a:masterClrMapping/>
  </p:clrMapOvr>
  <p:transition spd="slow" advTm="1829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1822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0" y="-98837"/>
            <a:ext cx="6879600" cy="1143000"/>
          </a:xfrm>
          <a:prstGeom prst="rect">
            <a:avLst/>
          </a:prstGeom>
        </p:spPr>
        <p:txBody>
          <a:bodyPr lIns="91425" tIns="91425" rIns="91425" bIns="91425" anchor="b" anchorCtr="0">
            <a:noAutofit/>
          </a:bodyPr>
          <a:lstStyle/>
          <a:p>
            <a:pPr>
              <a:buNone/>
            </a:pPr>
            <a:r>
              <a:rPr lang="en" sz="3000" dirty="0">
                <a:latin typeface="Times New Roman"/>
                <a:ea typeface="Times New Roman"/>
                <a:cs typeface="Times New Roman"/>
                <a:sym typeface="Times New Roman"/>
              </a:rPr>
              <a:t>World War ll</a:t>
            </a:r>
          </a:p>
        </p:txBody>
      </p:sp>
      <p:sp>
        <p:nvSpPr>
          <p:cNvPr id="137" name="Shape 137"/>
          <p:cNvSpPr txBox="1"/>
          <p:nvPr/>
        </p:nvSpPr>
        <p:spPr>
          <a:xfrm>
            <a:off x="4370700" y="4275650"/>
            <a:ext cx="1262100" cy="457800"/>
          </a:xfrm>
          <a:prstGeom prst="rect">
            <a:avLst/>
          </a:prstGeom>
          <a:noFill/>
        </p:spPr>
        <p:txBody>
          <a:bodyPr lIns="91425" tIns="91425" rIns="91425" bIns="91425" anchor="t" anchorCtr="0">
            <a:noAutofit/>
          </a:bodyPr>
          <a:lstStyle/>
          <a:p>
            <a:pPr>
              <a:buNone/>
            </a:pPr>
            <a:r>
              <a:rPr lang="en" sz="1200">
                <a:solidFill>
                  <a:srgbClr val="F3F3F3"/>
                </a:solidFill>
                <a:latin typeface="Times New Roman"/>
                <a:ea typeface="Times New Roman"/>
                <a:cs typeface="Times New Roman"/>
                <a:sym typeface="Times New Roman"/>
              </a:rPr>
              <a:t>16</a:t>
            </a:r>
          </a:p>
        </p:txBody>
      </p:sp>
      <p:pic>
        <p:nvPicPr>
          <p:cNvPr id="3" name="Picture 2" descr="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492" y="4051148"/>
            <a:ext cx="3809746" cy="2529671"/>
          </a:xfrm>
          <a:prstGeom prst="rect">
            <a:avLst/>
          </a:prstGeom>
          <a:ln>
            <a:noFill/>
          </a:ln>
          <a:effectLst>
            <a:outerShdw blurRad="292100" dist="139700" dir="2700000" algn="tl" rotWithShape="0">
              <a:srgbClr val="333333">
                <a:alpha val="65000"/>
              </a:srgbClr>
            </a:outerShdw>
          </a:effectLst>
        </p:spPr>
      </p:pic>
      <p:pic>
        <p:nvPicPr>
          <p:cNvPr id="4" name="Picture 3" descr="J.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0700" y="2489200"/>
            <a:ext cx="2383377" cy="1859156"/>
          </a:xfrm>
          <a:prstGeom prst="rect">
            <a:avLst/>
          </a:prstGeom>
          <a:ln>
            <a:noFill/>
          </a:ln>
          <a:effectLst>
            <a:outerShdw blurRad="292100" dist="139700" dir="2700000" algn="tl" rotWithShape="0">
              <a:srgbClr val="333333">
                <a:alpha val="65000"/>
              </a:srgbClr>
            </a:outerShdw>
          </a:effectLst>
        </p:spPr>
      </p:pic>
      <p:pic>
        <p:nvPicPr>
          <p:cNvPr id="5" name="Picture 4" descr="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7400" y="819150"/>
            <a:ext cx="1840869" cy="2474811"/>
          </a:xfrm>
          <a:prstGeom prst="rect">
            <a:avLst/>
          </a:prstGeom>
          <a:ln>
            <a:noFill/>
          </a:ln>
          <a:effectLst>
            <a:outerShdw blurRad="292100" dist="139700" dir="2700000" algn="tl" rotWithShape="0">
              <a:srgbClr val="333333">
                <a:alpha val="65000"/>
              </a:srgbClr>
            </a:outerShdw>
          </a:effectLst>
        </p:spPr>
      </p:pic>
      <p:pic>
        <p:nvPicPr>
          <p:cNvPr id="6" name="Picture 5" descr="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9600" y="3828625"/>
            <a:ext cx="2133458" cy="2797878"/>
          </a:xfrm>
          <a:prstGeom prst="rect">
            <a:avLst/>
          </a:prstGeom>
          <a:ln>
            <a:noFill/>
          </a:ln>
          <a:effectLst>
            <a:outerShdw blurRad="292100" dist="139700" dir="2700000" algn="tl" rotWithShape="0">
              <a:srgbClr val="333333">
                <a:alpha val="65000"/>
              </a:srgbClr>
            </a:outerShdw>
          </a:effectLst>
        </p:spPr>
      </p:pic>
      <p:pic>
        <p:nvPicPr>
          <p:cNvPr id="7" name="Picture 6" descr="airship.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492" y="540068"/>
            <a:ext cx="3175000" cy="24892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32492" y="2986184"/>
            <a:ext cx="1254125" cy="276999"/>
          </a:xfrm>
          <a:prstGeom prst="rect">
            <a:avLst/>
          </a:prstGeom>
          <a:noFill/>
        </p:spPr>
        <p:txBody>
          <a:bodyPr wrap="square" rtlCol="0">
            <a:spAutoFit/>
          </a:bodyPr>
          <a:lstStyle/>
          <a:p>
            <a:r>
              <a:rPr lang="en-US" sz="1200" dirty="0" smtClean="0">
                <a:solidFill>
                  <a:schemeClr val="tx1"/>
                </a:solidFill>
              </a:rPr>
              <a:t>21</a:t>
            </a:r>
            <a:endParaRPr lang="en-US" sz="1200" dirty="0">
              <a:solidFill>
                <a:schemeClr val="tx1"/>
              </a:solidFill>
            </a:endParaRP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6350"/>
            <a:ext cx="812800" cy="812800"/>
          </a:xfrm>
          <a:prstGeom prst="rect">
            <a:avLst/>
          </a:prstGeom>
        </p:spPr>
      </p:pic>
    </p:spTree>
  </p:cSld>
  <p:clrMapOvr>
    <a:masterClrMapping/>
  </p:clrMapOvr>
  <p:transition spd="slow" advTm="2306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0" objId="2"/>
        <p14:stopEvt time="24608"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410275" y="267052"/>
            <a:ext cx="6879600" cy="1143000"/>
          </a:xfrm>
          <a:prstGeom prst="rect">
            <a:avLst/>
          </a:prstGeom>
        </p:spPr>
        <p:txBody>
          <a:bodyPr lIns="91425" tIns="91425" rIns="91425" bIns="91425" anchor="b" anchorCtr="0">
            <a:noAutofit/>
          </a:bodyPr>
          <a:lstStyle/>
          <a:p>
            <a:pPr>
              <a:buNone/>
            </a:pPr>
            <a:r>
              <a:rPr lang="en" dirty="0"/>
              <a:t>Space Race &amp; Cold War</a:t>
            </a:r>
          </a:p>
        </p:txBody>
      </p:sp>
      <p:sp>
        <p:nvSpPr>
          <p:cNvPr id="147" name="Shape 147"/>
          <p:cNvSpPr txBox="1"/>
          <p:nvPr/>
        </p:nvSpPr>
        <p:spPr>
          <a:xfrm>
            <a:off x="700650" y="6424550"/>
            <a:ext cx="7089599" cy="433500"/>
          </a:xfrm>
          <a:prstGeom prst="rect">
            <a:avLst/>
          </a:prstGeom>
          <a:noFill/>
        </p:spPr>
        <p:txBody>
          <a:bodyPr lIns="91425" tIns="91425" rIns="91425" bIns="91425" anchor="t" anchorCtr="0">
            <a:noAutofit/>
          </a:bodyPr>
          <a:lstStyle/>
          <a:p>
            <a:pPr>
              <a:buNone/>
            </a:pPr>
            <a:r>
              <a:rPr lang="en">
                <a:solidFill>
                  <a:srgbClr val="FFFFFF"/>
                </a:solidFill>
                <a:latin typeface="Times New Roman"/>
                <a:ea typeface="Times New Roman"/>
                <a:cs typeface="Times New Roman"/>
                <a:sym typeface="Times New Roman"/>
              </a:rPr>
              <a:t>The term "Remote Sensing" introduced to the Office of Naval Research - 1960</a:t>
            </a:r>
          </a:p>
        </p:txBody>
      </p:sp>
      <p:sp>
        <p:nvSpPr>
          <p:cNvPr id="148" name="Shape 148"/>
          <p:cNvSpPr txBox="1"/>
          <p:nvPr/>
        </p:nvSpPr>
        <p:spPr>
          <a:xfrm>
            <a:off x="3374829" y="5863706"/>
            <a:ext cx="358799" cy="433500"/>
          </a:xfrm>
          <a:prstGeom prst="rect">
            <a:avLst/>
          </a:prstGeom>
          <a:noFill/>
        </p:spPr>
        <p:txBody>
          <a:bodyPr lIns="91425" tIns="91425" rIns="91425" bIns="91425" anchor="t" anchorCtr="0">
            <a:noAutofit/>
          </a:bodyPr>
          <a:lstStyle/>
          <a:p>
            <a:pPr>
              <a:buNone/>
            </a:pPr>
            <a:r>
              <a:rPr lang="en" sz="1100" dirty="0">
                <a:solidFill>
                  <a:srgbClr val="FFFFFF"/>
                </a:solidFill>
                <a:latin typeface="Times New Roman"/>
                <a:ea typeface="Times New Roman"/>
                <a:cs typeface="Times New Roman"/>
                <a:sym typeface="Times New Roman"/>
              </a:rPr>
              <a:t>17</a:t>
            </a:r>
          </a:p>
        </p:txBody>
      </p:sp>
      <p:sp>
        <p:nvSpPr>
          <p:cNvPr id="149" name="Shape 149"/>
          <p:cNvSpPr txBox="1"/>
          <p:nvPr/>
        </p:nvSpPr>
        <p:spPr>
          <a:xfrm>
            <a:off x="7745973" y="6080456"/>
            <a:ext cx="464699" cy="433500"/>
          </a:xfrm>
          <a:prstGeom prst="rect">
            <a:avLst/>
          </a:prstGeom>
          <a:noFill/>
        </p:spPr>
        <p:txBody>
          <a:bodyPr lIns="91425" tIns="91425" rIns="91425" bIns="91425" anchor="t" anchorCtr="0">
            <a:noAutofit/>
          </a:bodyPr>
          <a:lstStyle/>
          <a:p>
            <a:pPr>
              <a:buNone/>
            </a:pPr>
            <a:r>
              <a:rPr lang="en" sz="1200" dirty="0">
                <a:solidFill>
                  <a:srgbClr val="FFFFFF"/>
                </a:solidFill>
                <a:latin typeface="Times New Roman"/>
                <a:ea typeface="Times New Roman"/>
                <a:cs typeface="Times New Roman"/>
                <a:sym typeface="Times New Roman"/>
              </a:rPr>
              <a:t>18</a:t>
            </a:r>
          </a:p>
        </p:txBody>
      </p:sp>
      <p:sp>
        <p:nvSpPr>
          <p:cNvPr id="150" name="Shape 150"/>
          <p:cNvSpPr txBox="1"/>
          <p:nvPr/>
        </p:nvSpPr>
        <p:spPr>
          <a:xfrm>
            <a:off x="3374829" y="3231168"/>
            <a:ext cx="417600" cy="433500"/>
          </a:xfrm>
          <a:prstGeom prst="rect">
            <a:avLst/>
          </a:prstGeom>
          <a:noFill/>
        </p:spPr>
        <p:txBody>
          <a:bodyPr lIns="91425" tIns="91425" rIns="91425" bIns="91425" anchor="t" anchorCtr="0">
            <a:noAutofit/>
          </a:bodyPr>
          <a:lstStyle/>
          <a:p>
            <a:pPr>
              <a:buNone/>
            </a:pPr>
            <a:r>
              <a:rPr lang="en" sz="1200" dirty="0">
                <a:solidFill>
                  <a:srgbClr val="FFFFFF"/>
                </a:solidFill>
                <a:latin typeface="Times New Roman"/>
                <a:ea typeface="Times New Roman"/>
                <a:cs typeface="Times New Roman"/>
                <a:sym typeface="Times New Roman"/>
              </a:rPr>
              <a:t>19</a:t>
            </a:r>
          </a:p>
        </p:txBody>
      </p:sp>
      <p:sp>
        <p:nvSpPr>
          <p:cNvPr id="151" name="Shape 151"/>
          <p:cNvSpPr txBox="1"/>
          <p:nvPr/>
        </p:nvSpPr>
        <p:spPr>
          <a:xfrm>
            <a:off x="7387174" y="3447918"/>
            <a:ext cx="358799" cy="323399"/>
          </a:xfrm>
          <a:prstGeom prst="rect">
            <a:avLst/>
          </a:prstGeom>
          <a:noFill/>
        </p:spPr>
        <p:txBody>
          <a:bodyPr lIns="91425" tIns="91425" rIns="91425" bIns="91425" anchor="t" anchorCtr="0">
            <a:noAutofit/>
          </a:bodyPr>
          <a:lstStyle/>
          <a:p>
            <a:pPr>
              <a:buNone/>
            </a:pPr>
            <a:r>
              <a:rPr lang="en" sz="1000" dirty="0">
                <a:solidFill>
                  <a:srgbClr val="F3F3F3"/>
                </a:solidFill>
                <a:latin typeface="Times New Roman"/>
                <a:ea typeface="Times New Roman"/>
                <a:cs typeface="Times New Roman"/>
                <a:sym typeface="Times New Roman"/>
              </a:rPr>
              <a:t>20</a:t>
            </a:r>
          </a:p>
        </p:txBody>
      </p:sp>
      <p:pic>
        <p:nvPicPr>
          <p:cNvPr id="2" name="Picture 1" descr="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64" y="3771316"/>
            <a:ext cx="3237865" cy="2407449"/>
          </a:xfrm>
          <a:prstGeom prst="rect">
            <a:avLst/>
          </a:prstGeom>
          <a:ln>
            <a:noFill/>
          </a:ln>
          <a:effectLst>
            <a:outerShdw blurRad="292100" dist="139700" dir="2700000" algn="tl" rotWithShape="0">
              <a:srgbClr val="333333">
                <a:alpha val="65000"/>
              </a:srgbClr>
            </a:outerShdw>
          </a:effectLst>
        </p:spPr>
      </p:pic>
      <p:pic>
        <p:nvPicPr>
          <p:cNvPr id="3" name="Picture 2" descr="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64" y="1410052"/>
            <a:ext cx="3237865" cy="2037866"/>
          </a:xfrm>
          <a:prstGeom prst="rect">
            <a:avLst/>
          </a:prstGeom>
          <a:ln>
            <a:noFill/>
          </a:ln>
          <a:effectLst>
            <a:outerShdw blurRad="292100" dist="139700" dir="2700000" algn="tl" rotWithShape="0">
              <a:srgbClr val="333333">
                <a:alpha val="65000"/>
              </a:srgbClr>
            </a:outerShdw>
          </a:effectLst>
        </p:spPr>
      </p:pic>
      <p:pic>
        <p:nvPicPr>
          <p:cNvPr id="4" name="Picture 3" descr="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7711" y="1472946"/>
            <a:ext cx="2678289" cy="2277600"/>
          </a:xfrm>
          <a:prstGeom prst="rect">
            <a:avLst/>
          </a:prstGeom>
          <a:ln>
            <a:noFill/>
          </a:ln>
          <a:effectLst>
            <a:outerShdw blurRad="292100" dist="139700" dir="2700000" algn="tl" rotWithShape="0">
              <a:srgbClr val="333333">
                <a:alpha val="65000"/>
              </a:srgbClr>
            </a:outerShdw>
          </a:effectLst>
        </p:spPr>
      </p:pic>
      <p:pic>
        <p:nvPicPr>
          <p:cNvPr id="5" name="Picture 4" descr="P.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3461" y="4203793"/>
            <a:ext cx="3092512" cy="2251626"/>
          </a:xfrm>
          <a:prstGeom prst="rect">
            <a:avLst/>
          </a:prstGeom>
          <a:ln>
            <a:noFill/>
          </a:ln>
          <a:effectLst>
            <a:outerShdw blurRad="292100" dist="139700" dir="2700000" algn="tl" rotWithShape="0">
              <a:srgbClr val="333333">
                <a:alpha val="65000"/>
              </a:srgbClr>
            </a:outerShdw>
          </a:effectLst>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0"/>
            <a:ext cx="812800" cy="812800"/>
          </a:xfrm>
          <a:prstGeom prst="rect">
            <a:avLst/>
          </a:prstGeom>
        </p:spPr>
      </p:pic>
    </p:spTree>
  </p:cSld>
  <p:clrMapOvr>
    <a:masterClrMapping/>
  </p:clrMapOvr>
  <p:transition spd="slow" advTm="1085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par>
                                <p:cTn id="8" presetID="10" presetClass="entr" presetSubtype="0"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fade">
                                      <p:cBhvr>
                                        <p:cTn id="10" dur="1000"/>
                                        <p:tgtEl>
                                          <p:spTgt spid="148"/>
                                        </p:tgtEl>
                                      </p:cBhvr>
                                    </p:animEffect>
                                  </p:childTnLst>
                                </p:cTn>
                              </p:par>
                              <p:par>
                                <p:cTn id="11" presetID="10"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fade">
                                      <p:cBhvr>
                                        <p:cTn id="13" dur="1000"/>
                                        <p:tgtEl>
                                          <p:spTgt spid="149"/>
                                        </p:tgtEl>
                                      </p:cBhvr>
                                    </p:animEffect>
                                  </p:childTnLst>
                                </p:cTn>
                              </p:par>
                              <p:par>
                                <p:cTn id="14" presetID="10" presetClass="entr" presetSubtype="0" fill="hold" nodeType="withEffect">
                                  <p:stCondLst>
                                    <p:cond delay="0"/>
                                  </p:stCondLst>
                                  <p:childTnLst>
                                    <p:set>
                                      <p:cBhvr>
                                        <p:cTn id="15" dur="1" fill="hold">
                                          <p:stCondLst>
                                            <p:cond delay="0"/>
                                          </p:stCondLst>
                                        </p:cTn>
                                        <p:tgtEl>
                                          <p:spTgt spid="151"/>
                                        </p:tgtEl>
                                        <p:attrNameLst>
                                          <p:attrName>style.visibility</p:attrName>
                                        </p:attrNameLst>
                                      </p:cBhvr>
                                      <p:to>
                                        <p:strVal val="visible"/>
                                      </p:to>
                                    </p:set>
                                    <p:animEffect transition="in" filter="fade">
                                      <p:cBhvr>
                                        <p:cTn id="16" dur="1000"/>
                                        <p:tgtEl>
                                          <p:spTgt spid="151"/>
                                        </p:tgtEl>
                                      </p:cBhvr>
                                    </p:animEffect>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07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81150" y="261962"/>
            <a:ext cx="6879600" cy="1143000"/>
          </a:xfrm>
          <a:prstGeom prst="rect">
            <a:avLst/>
          </a:prstGeom>
        </p:spPr>
        <p:txBody>
          <a:bodyPr lIns="91425" tIns="91425" rIns="91425" bIns="91425" anchor="b" anchorCtr="0">
            <a:noAutofit/>
          </a:bodyPr>
          <a:lstStyle/>
          <a:p>
            <a:pPr algn="r">
              <a:buNone/>
            </a:pPr>
            <a:r>
              <a:rPr lang="en" dirty="0">
                <a:latin typeface="Times New Roman"/>
                <a:ea typeface="Times New Roman"/>
                <a:cs typeface="Times New Roman"/>
                <a:sym typeface="Times New Roman"/>
              </a:rPr>
              <a:t>Active Sensor</a:t>
            </a:r>
            <a:r>
              <a:rPr lang="en" sz="1000" dirty="0">
                <a:latin typeface="Times New Roman"/>
                <a:ea typeface="Times New Roman"/>
                <a:cs typeface="Times New Roman"/>
                <a:sym typeface="Times New Roman"/>
              </a:rPr>
              <a:t>6</a:t>
            </a:r>
          </a:p>
        </p:txBody>
      </p:sp>
      <p:sp>
        <p:nvSpPr>
          <p:cNvPr id="157" name="Shape 157"/>
          <p:cNvSpPr txBox="1">
            <a:spLocks noGrp="1"/>
          </p:cNvSpPr>
          <p:nvPr>
            <p:ph type="body" idx="1"/>
          </p:nvPr>
        </p:nvSpPr>
        <p:spPr>
          <a:xfrm>
            <a:off x="0" y="972090"/>
            <a:ext cx="4038599" cy="1723500"/>
          </a:xfrm>
          <a:prstGeom prst="rect">
            <a:avLst/>
          </a:prstGeom>
        </p:spPr>
        <p:txBody>
          <a:bodyPr lIns="91425" tIns="91425" rIns="91425" bIns="91425" anchor="t" anchorCtr="0">
            <a:noAutofit/>
          </a:bodyPr>
          <a:lstStyle/>
          <a:p>
            <a:pPr lvl="0" rtl="0">
              <a:lnSpc>
                <a:spcPct val="90000"/>
              </a:lnSpc>
              <a:spcBef>
                <a:spcPts val="700"/>
              </a:spcBef>
              <a:buNone/>
            </a:pPr>
            <a:r>
              <a:rPr lang="en" sz="1800" dirty="0" smtClean="0">
                <a:latin typeface="Times New Roman"/>
                <a:ea typeface="Times New Roman"/>
                <a:cs typeface="Times New Roman"/>
                <a:sym typeface="Times New Roman"/>
              </a:rPr>
              <a:t>Provide</a:t>
            </a:r>
            <a:r>
              <a:rPr lang="en-US" sz="1800" dirty="0" smtClean="0">
                <a:latin typeface="Times New Roman"/>
                <a:ea typeface="Times New Roman"/>
                <a:cs typeface="Times New Roman"/>
                <a:sym typeface="Times New Roman"/>
              </a:rPr>
              <a:t> their</a:t>
            </a:r>
            <a:r>
              <a:rPr lang="en" sz="1800" dirty="0" smtClean="0">
                <a:latin typeface="Times New Roman"/>
                <a:ea typeface="Times New Roman"/>
                <a:cs typeface="Times New Roman"/>
                <a:sym typeface="Times New Roman"/>
              </a:rPr>
              <a:t> </a:t>
            </a:r>
            <a:r>
              <a:rPr lang="en" sz="1800" dirty="0">
                <a:latin typeface="Times New Roman"/>
                <a:ea typeface="Times New Roman"/>
                <a:cs typeface="Times New Roman"/>
                <a:sym typeface="Times New Roman"/>
              </a:rPr>
              <a:t>own source of energy</a:t>
            </a:r>
          </a:p>
          <a:p>
            <a:endParaRPr lang="en" sz="1800" dirty="0">
              <a:latin typeface="Times New Roman"/>
              <a:ea typeface="Times New Roman"/>
              <a:cs typeface="Times New Roman"/>
              <a:sym typeface="Times New Roman"/>
            </a:endParaRPr>
          </a:p>
          <a:p>
            <a:pPr marL="857250" lvl="1" indent="-285750" rtl="0">
              <a:lnSpc>
                <a:spcPct val="90000"/>
              </a:lnSpc>
              <a:spcBef>
                <a:spcPts val="700"/>
              </a:spcBef>
              <a:buClr>
                <a:schemeClr val="lt1"/>
              </a:buClr>
              <a:buSzPct val="100000"/>
              <a:buFont typeface="Wingdings" charset="2"/>
              <a:buChar char="u"/>
            </a:pPr>
            <a:r>
              <a:rPr lang="en" sz="1800" dirty="0" smtClean="0">
                <a:latin typeface="Times New Roman"/>
                <a:ea typeface="Times New Roman"/>
                <a:cs typeface="Times New Roman"/>
                <a:sym typeface="Times New Roman"/>
              </a:rPr>
              <a:t>Radar</a:t>
            </a:r>
            <a:endParaRPr lang="en-US" sz="1800" dirty="0" smtClean="0">
              <a:latin typeface="Times New Roman"/>
              <a:ea typeface="Times New Roman"/>
              <a:cs typeface="Times New Roman"/>
              <a:sym typeface="Times New Roman"/>
            </a:endParaRPr>
          </a:p>
          <a:p>
            <a:pPr marL="857250" lvl="1" indent="-285750" rtl="0">
              <a:lnSpc>
                <a:spcPct val="90000"/>
              </a:lnSpc>
              <a:spcBef>
                <a:spcPts val="700"/>
              </a:spcBef>
              <a:buClr>
                <a:schemeClr val="lt1"/>
              </a:buClr>
              <a:buSzPct val="100000"/>
              <a:buFont typeface="Wingdings" charset="2"/>
              <a:buChar char="u"/>
            </a:pPr>
            <a:r>
              <a:rPr lang="en-US" sz="1800" dirty="0" err="1" smtClean="0">
                <a:latin typeface="Times New Roman"/>
                <a:ea typeface="Times New Roman"/>
                <a:cs typeface="Times New Roman"/>
                <a:sym typeface="Times New Roman"/>
              </a:rPr>
              <a:t>Lidar</a:t>
            </a:r>
            <a:endParaRPr lang="en-US" sz="1800" dirty="0" smtClean="0">
              <a:latin typeface="Times New Roman"/>
              <a:ea typeface="Times New Roman"/>
              <a:cs typeface="Times New Roman"/>
              <a:sym typeface="Times New Roman"/>
            </a:endParaRPr>
          </a:p>
          <a:p>
            <a:pPr marL="857250" lvl="1" indent="-285750" rtl="0">
              <a:lnSpc>
                <a:spcPct val="90000"/>
              </a:lnSpc>
              <a:spcBef>
                <a:spcPts val="700"/>
              </a:spcBef>
              <a:buClr>
                <a:schemeClr val="lt1"/>
              </a:buClr>
              <a:buSzPct val="100000"/>
              <a:buFont typeface="Wingdings" charset="2"/>
              <a:buChar char="u"/>
            </a:pPr>
            <a:r>
              <a:rPr lang="en-US" sz="1800" dirty="0" smtClean="0">
                <a:latin typeface="Times New Roman"/>
                <a:ea typeface="Times New Roman"/>
                <a:cs typeface="Times New Roman"/>
                <a:sym typeface="Times New Roman"/>
              </a:rPr>
              <a:t>Sonar</a:t>
            </a:r>
          </a:p>
          <a:p>
            <a:pPr marL="571500" lvl="1" indent="0" rtl="0">
              <a:lnSpc>
                <a:spcPct val="90000"/>
              </a:lnSpc>
              <a:spcBef>
                <a:spcPts val="700"/>
              </a:spcBef>
              <a:buClr>
                <a:schemeClr val="lt1"/>
              </a:buClr>
              <a:buSzPct val="100000"/>
            </a:pPr>
            <a:endParaRPr lang="en-US" sz="1800" dirty="0" smtClean="0">
              <a:latin typeface="Times New Roman"/>
              <a:ea typeface="Times New Roman"/>
              <a:cs typeface="Times New Roman"/>
              <a:sym typeface="Times New Roman"/>
            </a:endParaRPr>
          </a:p>
          <a:p>
            <a:pPr marL="857250" lvl="1" indent="-285750" rtl="0">
              <a:lnSpc>
                <a:spcPct val="90000"/>
              </a:lnSpc>
              <a:spcBef>
                <a:spcPts val="700"/>
              </a:spcBef>
              <a:buClr>
                <a:schemeClr val="lt1"/>
              </a:buClr>
              <a:buSzPct val="100000"/>
              <a:buFont typeface="Wingdings" charset="2"/>
              <a:buChar char="u"/>
            </a:pPr>
            <a:endParaRPr lang="en" sz="1800" dirty="0">
              <a:latin typeface="Times New Roman"/>
              <a:ea typeface="Times New Roman"/>
              <a:cs typeface="Times New Roman"/>
              <a:sym typeface="Times New Roman"/>
            </a:endParaRPr>
          </a:p>
          <a:p>
            <a:endParaRPr lang="en" sz="1800" dirty="0">
              <a:latin typeface="Times New Roman"/>
              <a:ea typeface="Times New Roman"/>
              <a:cs typeface="Times New Roman"/>
              <a:sym typeface="Times New Roman"/>
            </a:endParaRPr>
          </a:p>
          <a:p>
            <a:endParaRPr lang="en" sz="1800" dirty="0">
              <a:latin typeface="Times New Roman"/>
              <a:ea typeface="Times New Roman"/>
              <a:cs typeface="Times New Roman"/>
              <a:sym typeface="Times New Roman"/>
            </a:endParaRPr>
          </a:p>
          <a:p>
            <a:endParaRPr lang="en" sz="1800" dirty="0">
              <a:latin typeface="Times New Roman"/>
              <a:ea typeface="Times New Roman"/>
              <a:cs typeface="Times New Roman"/>
              <a:sym typeface="Times New Roman"/>
            </a:endParaRPr>
          </a:p>
        </p:txBody>
      </p:sp>
      <p:pic>
        <p:nvPicPr>
          <p:cNvPr id="4" name="Picture 3" descr="gdcanada-integrated-sonar-suit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797" y="4242705"/>
            <a:ext cx="4278480" cy="2549974"/>
          </a:xfrm>
          <a:prstGeom prst="rect">
            <a:avLst/>
          </a:prstGeom>
          <a:ln>
            <a:noFill/>
          </a:ln>
          <a:effectLst>
            <a:outerShdw blurRad="292100" dist="139700" dir="2700000" algn="tl" rotWithShape="0">
              <a:srgbClr val="333333">
                <a:alpha val="65000"/>
              </a:srgbClr>
            </a:outerShdw>
          </a:effectLst>
        </p:spPr>
      </p:pic>
      <p:pic>
        <p:nvPicPr>
          <p:cNvPr id="5" name="Picture 4" descr="jackie_ham46.jpg"/>
          <p:cNvPicPr>
            <a:picLocks noChangeAspect="1"/>
          </p:cNvPicPr>
          <p:nvPr/>
        </p:nvPicPr>
        <p:blipFill rotWithShape="1">
          <a:blip r:embed="rId6">
            <a:extLst>
              <a:ext uri="{28A0092B-C50C-407E-A947-70E740481C1C}">
                <a14:useLocalDpi xmlns:a14="http://schemas.microsoft.com/office/drawing/2010/main" val="0"/>
              </a:ext>
            </a:extLst>
          </a:blip>
          <a:srcRect l="3365" t="7269" r="4560" b="1916"/>
          <a:stretch/>
        </p:blipFill>
        <p:spPr>
          <a:xfrm>
            <a:off x="381150" y="3369068"/>
            <a:ext cx="3117706" cy="311929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402170" y="6577422"/>
            <a:ext cx="741830" cy="276999"/>
          </a:xfrm>
          <a:prstGeom prst="rect">
            <a:avLst/>
          </a:prstGeom>
          <a:noFill/>
        </p:spPr>
        <p:txBody>
          <a:bodyPr wrap="square" rtlCol="0">
            <a:spAutoFit/>
          </a:bodyPr>
          <a:lstStyle/>
          <a:p>
            <a:r>
              <a:rPr lang="en-US" sz="1200" dirty="0" smtClean="0">
                <a:solidFill>
                  <a:srgbClr val="FFFFFF"/>
                </a:solidFill>
              </a:rPr>
              <a:t>6</a:t>
            </a:r>
            <a:endParaRPr lang="en-US" sz="1200" dirty="0">
              <a:solidFill>
                <a:srgbClr val="FFFFFF"/>
              </a:solidFill>
            </a:endParaRPr>
          </a:p>
        </p:txBody>
      </p:sp>
      <p:pic>
        <p:nvPicPr>
          <p:cNvPr id="9" name="Picture 8" descr="lasers.jpg"/>
          <p:cNvPicPr>
            <a:picLocks noChangeAspect="1"/>
          </p:cNvPicPr>
          <p:nvPr/>
        </p:nvPicPr>
        <p:blipFill rotWithShape="1">
          <a:blip r:embed="rId7">
            <a:extLst>
              <a:ext uri="{28A0092B-C50C-407E-A947-70E740481C1C}">
                <a14:useLocalDpi xmlns:a14="http://schemas.microsoft.com/office/drawing/2010/main" val="0"/>
              </a:ext>
            </a:extLst>
          </a:blip>
          <a:srcRect l="3078" t="4805" r="5850" b="9360"/>
          <a:stretch/>
        </p:blipFill>
        <p:spPr>
          <a:xfrm>
            <a:off x="3770988" y="1404962"/>
            <a:ext cx="4950233" cy="274708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8566277" y="3934928"/>
            <a:ext cx="669636" cy="307777"/>
          </a:xfrm>
          <a:prstGeom prst="rect">
            <a:avLst/>
          </a:prstGeom>
          <a:noFill/>
        </p:spPr>
        <p:txBody>
          <a:bodyPr wrap="square" rtlCol="0">
            <a:spAutoFit/>
          </a:bodyPr>
          <a:lstStyle/>
          <a:p>
            <a:r>
              <a:rPr lang="en-US" dirty="0" smtClean="0">
                <a:solidFill>
                  <a:srgbClr val="FFFFFF"/>
                </a:solidFill>
              </a:rPr>
              <a:t>11</a:t>
            </a:r>
            <a:endParaRPr lang="en-US" dirty="0">
              <a:solidFill>
                <a:srgbClr val="FFFFFF"/>
              </a:solidFill>
            </a:endParaRPr>
          </a:p>
        </p:txBody>
      </p:sp>
      <p:sp>
        <p:nvSpPr>
          <p:cNvPr id="11" name="TextBox 10"/>
          <p:cNvSpPr txBox="1"/>
          <p:nvPr/>
        </p:nvSpPr>
        <p:spPr>
          <a:xfrm>
            <a:off x="3415621" y="6334470"/>
            <a:ext cx="423344" cy="261610"/>
          </a:xfrm>
          <a:prstGeom prst="rect">
            <a:avLst/>
          </a:prstGeom>
          <a:noFill/>
        </p:spPr>
        <p:txBody>
          <a:bodyPr wrap="square" rtlCol="0">
            <a:spAutoFit/>
          </a:bodyPr>
          <a:lstStyle/>
          <a:p>
            <a:r>
              <a:rPr lang="en-US" sz="1100" dirty="0" smtClean="0">
                <a:solidFill>
                  <a:srgbClr val="FFFFFF"/>
                </a:solidFill>
              </a:rPr>
              <a:t>22</a:t>
            </a:r>
            <a:endParaRPr lang="en-US" sz="1100" dirty="0">
              <a:solidFill>
                <a:srgbClr val="FFFFFF"/>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112" y="261962"/>
            <a:ext cx="812800" cy="812800"/>
          </a:xfrm>
          <a:prstGeom prst="rect">
            <a:avLst/>
          </a:prstGeom>
        </p:spPr>
      </p:pic>
    </p:spTree>
  </p:cSld>
  <p:clrMapOvr>
    <a:masterClrMapping/>
  </p:clrMapOvr>
  <p:transition spd="slow" advTm="1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2"/>
        <p14:stopEvt time="3448"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Shape 164"/>
          <p:cNvSpPr txBox="1">
            <a:spLocks noGrp="1"/>
          </p:cNvSpPr>
          <p:nvPr>
            <p:ph type="title"/>
          </p:nvPr>
        </p:nvSpPr>
        <p:spPr>
          <a:xfrm>
            <a:off x="869095" y="110782"/>
            <a:ext cx="6879600" cy="1143000"/>
          </a:xfrm>
          <a:prstGeom prst="rect">
            <a:avLst/>
          </a:prstGeom>
        </p:spPr>
        <p:txBody>
          <a:bodyPr lIns="91425" tIns="91425" rIns="91425" bIns="91425" anchor="b" anchorCtr="0">
            <a:noAutofit/>
          </a:bodyPr>
          <a:lstStyle/>
          <a:p>
            <a:pPr>
              <a:buNone/>
            </a:pPr>
            <a:r>
              <a:rPr lang="en" dirty="0"/>
              <a:t>Passive Sensor</a:t>
            </a:r>
            <a:r>
              <a:rPr lang="en" sz="1000" dirty="0"/>
              <a:t>6</a:t>
            </a:r>
          </a:p>
        </p:txBody>
      </p:sp>
      <p:sp>
        <p:nvSpPr>
          <p:cNvPr id="163" name="Shape 163"/>
          <p:cNvSpPr txBox="1">
            <a:spLocks noGrp="1"/>
          </p:cNvSpPr>
          <p:nvPr>
            <p:ph type="body" idx="1"/>
          </p:nvPr>
        </p:nvSpPr>
        <p:spPr>
          <a:xfrm>
            <a:off x="0" y="1070291"/>
            <a:ext cx="4171982" cy="2766640"/>
          </a:xfrm>
          <a:prstGeom prst="rect">
            <a:avLst/>
          </a:prstGeom>
        </p:spPr>
        <p:txBody>
          <a:bodyPr lIns="91425" tIns="91425" rIns="91425" bIns="91425" anchor="t" anchorCtr="0">
            <a:noAutofit/>
          </a:bodyPr>
          <a:lstStyle/>
          <a:p>
            <a:pPr lvl="0" rtl="0">
              <a:lnSpc>
                <a:spcPct val="115000"/>
              </a:lnSpc>
              <a:spcBef>
                <a:spcPts val="800"/>
              </a:spcBef>
              <a:buClr>
                <a:srgbClr val="000000"/>
              </a:buClr>
              <a:buSzPct val="61111"/>
              <a:buFont typeface="Arial"/>
              <a:buNone/>
            </a:pPr>
            <a:r>
              <a:rPr lang="en" sz="1800" dirty="0">
                <a:solidFill>
                  <a:srgbClr val="FFFFFF"/>
                </a:solidFill>
                <a:latin typeface="Times New Roman"/>
                <a:ea typeface="Times New Roman"/>
                <a:cs typeface="Times New Roman"/>
                <a:sym typeface="Times New Roman"/>
              </a:rPr>
              <a:t>Measures naturally available energy</a:t>
            </a:r>
          </a:p>
          <a:p>
            <a:endParaRPr lang="en" sz="1800" dirty="0">
              <a:solidFill>
                <a:srgbClr val="FFFFFF"/>
              </a:solidFill>
              <a:latin typeface="Times New Roman"/>
              <a:ea typeface="Times New Roman"/>
              <a:cs typeface="Times New Roman"/>
              <a:sym typeface="Times New Roman"/>
            </a:endParaRPr>
          </a:p>
          <a:p>
            <a:pPr marL="914400" lvl="1" indent="-342900" rtl="0">
              <a:spcBef>
                <a:spcPts val="560"/>
              </a:spcBef>
              <a:buClr>
                <a:schemeClr val="lt1"/>
              </a:buClr>
              <a:buSzPct val="100000"/>
              <a:buFont typeface="Wingdings" charset="2"/>
              <a:buChar char="u"/>
            </a:pPr>
            <a:r>
              <a:rPr lang="en" sz="1800" dirty="0">
                <a:latin typeface="Times New Roman"/>
                <a:ea typeface="Times New Roman"/>
                <a:cs typeface="Times New Roman"/>
                <a:sym typeface="Times New Roman"/>
              </a:rPr>
              <a:t>Human </a:t>
            </a:r>
            <a:r>
              <a:rPr lang="en" sz="1800" dirty="0" smtClean="0">
                <a:latin typeface="Times New Roman"/>
                <a:ea typeface="Times New Roman"/>
                <a:cs typeface="Times New Roman"/>
                <a:sym typeface="Times New Roman"/>
              </a:rPr>
              <a:t>eye</a:t>
            </a:r>
            <a:endParaRPr lang="en-US" sz="1800" dirty="0" smtClean="0">
              <a:latin typeface="Times New Roman"/>
              <a:ea typeface="Times New Roman"/>
              <a:cs typeface="Times New Roman"/>
              <a:sym typeface="Times New Roman"/>
            </a:endParaRPr>
          </a:p>
          <a:p>
            <a:pPr marL="914400" lvl="1" indent="-342900" rtl="0">
              <a:spcBef>
                <a:spcPts val="560"/>
              </a:spcBef>
              <a:buClr>
                <a:schemeClr val="lt1"/>
              </a:buClr>
              <a:buSzPct val="100000"/>
              <a:buFont typeface="Wingdings" charset="2"/>
              <a:buChar char="u"/>
            </a:pPr>
            <a:r>
              <a:rPr lang="en-US" sz="1800" dirty="0" smtClean="0">
                <a:latin typeface="Times New Roman"/>
                <a:ea typeface="Times New Roman"/>
                <a:cs typeface="Times New Roman"/>
                <a:sym typeface="Times New Roman"/>
              </a:rPr>
              <a:t>Camera</a:t>
            </a:r>
          </a:p>
          <a:p>
            <a:pPr marL="914400" lvl="1" indent="-342900" rtl="0">
              <a:spcBef>
                <a:spcPts val="560"/>
              </a:spcBef>
              <a:buClr>
                <a:schemeClr val="lt1"/>
              </a:buClr>
              <a:buSzPct val="100000"/>
              <a:buFont typeface="Wingdings" charset="2"/>
              <a:buChar char="u"/>
            </a:pPr>
            <a:r>
              <a:rPr lang="en-US" sz="1800" dirty="0" smtClean="0">
                <a:latin typeface="Times New Roman"/>
                <a:ea typeface="Times New Roman"/>
                <a:cs typeface="Times New Roman"/>
                <a:sym typeface="Times New Roman"/>
              </a:rPr>
              <a:t>Microwave Radiometer</a:t>
            </a:r>
          </a:p>
          <a:p>
            <a:pPr marL="914400" lvl="1" indent="-342900" rtl="0">
              <a:spcBef>
                <a:spcPts val="560"/>
              </a:spcBef>
              <a:buClr>
                <a:schemeClr val="lt1"/>
              </a:buClr>
              <a:buSzPct val="100000"/>
              <a:buFont typeface="Wingdings" charset="2"/>
              <a:buChar char="u"/>
            </a:pPr>
            <a:endParaRPr lang="en-US" sz="1800" dirty="0" smtClean="0">
              <a:latin typeface="Times New Roman"/>
              <a:ea typeface="Times New Roman"/>
              <a:cs typeface="Times New Roman"/>
              <a:sym typeface="Times New Roman"/>
            </a:endParaRPr>
          </a:p>
          <a:p>
            <a:pPr marL="914400" lvl="1" indent="-342900" rtl="0">
              <a:spcBef>
                <a:spcPts val="560"/>
              </a:spcBef>
              <a:buClr>
                <a:schemeClr val="lt1"/>
              </a:buClr>
              <a:buSzPct val="100000"/>
              <a:buFont typeface="Wingdings" charset="2"/>
              <a:buChar char="u"/>
            </a:pPr>
            <a:endParaRPr lang="en-US" sz="1800" dirty="0" smtClean="0">
              <a:latin typeface="Times New Roman"/>
              <a:ea typeface="Times New Roman"/>
              <a:cs typeface="Times New Roman"/>
              <a:sym typeface="Times New Roman"/>
            </a:endParaRPr>
          </a:p>
          <a:p>
            <a:pPr marL="914400" lvl="1" indent="-342900" rtl="0">
              <a:spcBef>
                <a:spcPts val="560"/>
              </a:spcBef>
              <a:buClr>
                <a:schemeClr val="lt1"/>
              </a:buClr>
              <a:buSzPct val="100000"/>
              <a:buFont typeface="Wingdings" charset="2"/>
              <a:buChar char="u"/>
            </a:pPr>
            <a:endParaRPr lang="en-US" sz="1800" dirty="0" smtClean="0">
              <a:latin typeface="Times New Roman"/>
              <a:ea typeface="Times New Roman"/>
              <a:cs typeface="Times New Roman"/>
              <a:sym typeface="Times New Roman"/>
            </a:endParaRPr>
          </a:p>
          <a:p>
            <a:pPr marL="914400" lvl="1" indent="-342900" rtl="0">
              <a:spcBef>
                <a:spcPts val="560"/>
              </a:spcBef>
              <a:buClr>
                <a:schemeClr val="lt1"/>
              </a:buClr>
              <a:buSzPct val="100000"/>
              <a:buFont typeface="Wingdings" charset="2"/>
              <a:buChar char="u"/>
            </a:pPr>
            <a:endParaRPr lang="en-US" sz="1800" dirty="0" smtClean="0">
              <a:latin typeface="Times New Roman"/>
              <a:ea typeface="Times New Roman"/>
              <a:cs typeface="Times New Roman"/>
              <a:sym typeface="Times New Roman"/>
            </a:endParaRPr>
          </a:p>
          <a:p>
            <a:pPr marL="914400" lvl="1" indent="-342900" rtl="0">
              <a:spcBef>
                <a:spcPts val="560"/>
              </a:spcBef>
              <a:buClr>
                <a:schemeClr val="lt1"/>
              </a:buClr>
              <a:buSzPct val="100000"/>
              <a:buFont typeface="Wingdings" charset="2"/>
              <a:buChar char="u"/>
            </a:pPr>
            <a:endParaRPr lang="en" sz="1800" dirty="0">
              <a:latin typeface="Times New Roman"/>
              <a:ea typeface="Times New Roman"/>
              <a:cs typeface="Times New Roman"/>
              <a:sym typeface="Times New Roman"/>
            </a:endParaRPr>
          </a:p>
          <a:p>
            <a:endParaRPr lang="en" sz="1800" dirty="0">
              <a:latin typeface="Times New Roman"/>
              <a:ea typeface="Times New Roman"/>
              <a:cs typeface="Times New Roman"/>
              <a:sym typeface="Times New Roman"/>
            </a:endParaRPr>
          </a:p>
        </p:txBody>
      </p:sp>
      <p:pic>
        <p:nvPicPr>
          <p:cNvPr id="3" name="Picture 2" descr="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586" y="1600200"/>
            <a:ext cx="2688001" cy="3602865"/>
          </a:xfrm>
          <a:prstGeom prst="rect">
            <a:avLst/>
          </a:prstGeom>
          <a:ln>
            <a:noFill/>
          </a:ln>
          <a:effectLst>
            <a:outerShdw blurRad="292100" dist="139700" dir="2700000" algn="tl" rotWithShape="0">
              <a:srgbClr val="333333">
                <a:alpha val="65000"/>
              </a:srgbClr>
            </a:outerShdw>
          </a:effectLst>
        </p:spPr>
      </p:pic>
      <p:pic>
        <p:nvPicPr>
          <p:cNvPr id="4" name="Picture 3" descr="800px-Zenit_122_camer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690" y="3855389"/>
            <a:ext cx="3593803" cy="269535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295" y="110782"/>
            <a:ext cx="812800" cy="812800"/>
          </a:xfrm>
          <a:prstGeom prst="rect">
            <a:avLst/>
          </a:prstGeom>
        </p:spPr>
      </p:pic>
    </p:spTree>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2|4|0.7|3.8|1.2|6.9|1.5|2.7|0.4|10.2|1.2|2.5|1|5.1"/>
</p:tagLst>
</file>

<file path=ppt/theme/theme1.xml><?xml version="1.0" encoding="utf-8"?>
<a:theme xmlns:a="http://schemas.openxmlformats.org/drawingml/2006/main" name="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ＭＳ 明朝"/>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Kilter.thmx</Template>
  <TotalTime>513</TotalTime>
  <Words>1326</Words>
  <Application>Microsoft Office PowerPoint</Application>
  <PresentationFormat>On-screen Show (4:3)</PresentationFormat>
  <Paragraphs>174</Paragraphs>
  <Slides>20</Slides>
  <Notes>20</Notes>
  <HiddenSlides>0</HiddenSlides>
  <MMClips>19</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Kilter</vt:lpstr>
      <vt:lpstr>Remote Sensing</vt:lpstr>
      <vt:lpstr>PowerPoint Presentation</vt:lpstr>
      <vt:lpstr>Remote Sensing</vt:lpstr>
      <vt:lpstr>Electromagnetic Radiation</vt:lpstr>
      <vt:lpstr>Camera, Airplanes &amp; War</vt:lpstr>
      <vt:lpstr>World War ll</vt:lpstr>
      <vt:lpstr>Space Race &amp; Cold War</vt:lpstr>
      <vt:lpstr>Active Sensor6</vt:lpstr>
      <vt:lpstr>Passive Sensor6</vt:lpstr>
      <vt:lpstr>Image/Data Types of Resolution</vt:lpstr>
      <vt:lpstr>Spatial Resolution7</vt:lpstr>
      <vt:lpstr>Spectral Resolution7</vt:lpstr>
      <vt:lpstr>Temporal Resolution7</vt:lpstr>
      <vt:lpstr>Radiometric Resolution7</vt:lpstr>
      <vt:lpstr>Platforms</vt:lpstr>
      <vt:lpstr>Research Areas: Classification</vt:lpstr>
      <vt:lpstr>Research Areas: Change Detection</vt:lpstr>
      <vt:lpstr>Research Areas: Target Detection</vt:lpstr>
      <vt:lpstr>References </vt:lpstr>
      <vt:lpstr>You can find more information at the following site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dc:title>
  <dc:creator>MMT</dc:creator>
  <cp:lastModifiedBy>MMT</cp:lastModifiedBy>
  <cp:revision>51</cp:revision>
  <cp:lastPrinted>2013-06-29T14:50:27Z</cp:lastPrinted>
  <dcterms:modified xsi:type="dcterms:W3CDTF">2013-07-09T12:54:18Z</dcterms:modified>
</cp:coreProperties>
</file>